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70" r:id="rId9"/>
    <p:sldId id="275" r:id="rId10"/>
    <p:sldId id="274" r:id="rId11"/>
    <p:sldId id="266" r:id="rId12"/>
    <p:sldId id="271" r:id="rId13"/>
  </p:sldIdLst>
  <p:sldSz cx="18288000" cy="10287000"/>
  <p:notesSz cx="6858000" cy="9144000"/>
  <p:embeddedFontLst>
    <p:embeddedFont>
      <p:font typeface="Noto Sans JP" panose="020B0200000000000000" pitchFamily="50" charset="-128"/>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i+Hs7hJlJv+nAj57TJiyz1VsxI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788" autoAdjust="0"/>
  </p:normalViewPr>
  <p:slideViewPr>
    <p:cSldViewPr snapToGrid="0">
      <p:cViewPr varScale="1">
        <p:scale>
          <a:sx n="56" d="100"/>
          <a:sy n="56" d="100"/>
        </p:scale>
        <p:origin x="1572"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62E6FA83-F880-BC3F-0919-5DB513D3ACAB}"/>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9BF30BDF-7F67-E7CE-16CD-399B71C3BE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9:notes">
            <a:extLst>
              <a:ext uri="{FF2B5EF4-FFF2-40B4-BE49-F238E27FC236}">
                <a16:creationId xmlns:a16="http://schemas.microsoft.com/office/drawing/2014/main" id="{CCD4690B-07A6-71D8-8065-77ADF96994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692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これらの機能追加により利用者が増え、フィードバックとデータ品質の好循環が生まれます。</a:t>
            </a:r>
            <a:endParaRPr lang="en-US" altLang="ja-JP"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b="0" i="0" u="none" strike="noStrike" cap="none" dirty="0">
                <a:solidFill>
                  <a:srgbClr val="000000"/>
                </a:solidFill>
                <a:effectLst/>
                <a:latin typeface="Arial"/>
                <a:ea typeface="Arial"/>
                <a:cs typeface="Arial"/>
                <a:sym typeface="Arial"/>
              </a:rPr>
              <a:t>標準化や相互運用性が進むことで、他システムとの連携や社会課題の解決、そして新たな価値創出の加速が期待できます。</a:t>
            </a:r>
          </a:p>
          <a:p>
            <a:pPr marL="0" lvl="0" indent="0" algn="l" rtl="0">
              <a:spcBef>
                <a:spcPts val="0"/>
              </a:spcBef>
              <a:spcAft>
                <a:spcPts val="0"/>
              </a:spcAft>
              <a:buNone/>
            </a:pPr>
            <a:endParaRPr dirty="0"/>
          </a:p>
        </p:txBody>
      </p:sp>
      <p:sp>
        <p:nvSpPr>
          <p:cNvPr id="347" name="Google Shape;3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EA1CE0B0-891A-8A32-6593-F759D857D5F6}"/>
            </a:ext>
          </a:extLst>
        </p:cNvPr>
        <p:cNvGrpSpPr/>
        <p:nvPr/>
      </p:nvGrpSpPr>
      <p:grpSpPr>
        <a:xfrm>
          <a:off x="0" y="0"/>
          <a:ext cx="0" cy="0"/>
          <a:chOff x="0" y="0"/>
          <a:chExt cx="0" cy="0"/>
        </a:xfrm>
      </p:grpSpPr>
      <p:sp>
        <p:nvSpPr>
          <p:cNvPr id="352" name="Google Shape;352;p12:notes">
            <a:extLst>
              <a:ext uri="{FF2B5EF4-FFF2-40B4-BE49-F238E27FC236}">
                <a16:creationId xmlns:a16="http://schemas.microsoft.com/office/drawing/2014/main" id="{DCCC52CD-31E5-7E65-7D6E-A5B6EF46B0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ja-JP" altLang="en-US" sz="1100" b="0" i="0" u="none" strike="noStrike" cap="none" dirty="0">
              <a:solidFill>
                <a:srgbClr val="000000"/>
              </a:solidFill>
              <a:effectLst/>
              <a:latin typeface="Arial"/>
              <a:ea typeface="Arial"/>
              <a:cs typeface="Arial"/>
              <a:sym typeface="Arial"/>
            </a:endParaRPr>
          </a:p>
        </p:txBody>
      </p:sp>
      <p:sp>
        <p:nvSpPr>
          <p:cNvPr id="353" name="Google Shape;353;p12:notes">
            <a:extLst>
              <a:ext uri="{FF2B5EF4-FFF2-40B4-BE49-F238E27FC236}">
                <a16:creationId xmlns:a16="http://schemas.microsoft.com/office/drawing/2014/main" id="{0ECFD75C-54EA-CA47-4B78-65815C3ED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261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AC4AB6B4-A0B9-97EA-B764-AECA5D791EF2}"/>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E6D6D567-7AE7-7D8E-9487-9CE517F7BD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9:notes">
            <a:extLst>
              <a:ext uri="{FF2B5EF4-FFF2-40B4-BE49-F238E27FC236}">
                <a16:creationId xmlns:a16="http://schemas.microsoft.com/office/drawing/2014/main" id="{782F2426-10AD-501C-9D91-E68543B47B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601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8661FCEF-16AC-F320-0765-CC78AA849283}"/>
            </a:ext>
          </a:extLst>
        </p:cNvPr>
        <p:cNvGrpSpPr/>
        <p:nvPr/>
      </p:nvGrpSpPr>
      <p:grpSpPr>
        <a:xfrm>
          <a:off x="0" y="0"/>
          <a:ext cx="0" cy="0"/>
          <a:chOff x="0" y="0"/>
          <a:chExt cx="0" cy="0"/>
        </a:xfrm>
      </p:grpSpPr>
      <p:sp>
        <p:nvSpPr>
          <p:cNvPr id="270" name="Google Shape;270;p9:notes">
            <a:extLst>
              <a:ext uri="{FF2B5EF4-FFF2-40B4-BE49-F238E27FC236}">
                <a16:creationId xmlns:a16="http://schemas.microsoft.com/office/drawing/2014/main" id="{80ECE134-77EA-C415-4EA2-19374DBC45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9:notes">
            <a:extLst>
              <a:ext uri="{FF2B5EF4-FFF2-40B4-BE49-F238E27FC236}">
                <a16:creationId xmlns:a16="http://schemas.microsoft.com/office/drawing/2014/main" id="{4E2C13B3-3AB2-5116-D5DB-E671B1BA0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24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hyperlink" Target="https://github.com/yamamoto-ryuzo/"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HUAYlOBLoY8"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83"/>
        <p:cNvGrpSpPr/>
        <p:nvPr/>
      </p:nvGrpSpPr>
      <p:grpSpPr>
        <a:xfrm>
          <a:off x="0" y="0"/>
          <a:ext cx="0" cy="0"/>
          <a:chOff x="0" y="0"/>
          <a:chExt cx="0" cy="0"/>
        </a:xfrm>
      </p:grpSpPr>
      <p:pic>
        <p:nvPicPr>
          <p:cNvPr id="3" name="図 2">
            <a:extLst>
              <a:ext uri="{FF2B5EF4-FFF2-40B4-BE49-F238E27FC236}">
                <a16:creationId xmlns:a16="http://schemas.microsoft.com/office/drawing/2014/main" id="{62A8327A-C790-8E3D-464A-F060143605DB}"/>
              </a:ext>
            </a:extLst>
          </p:cNvPr>
          <p:cNvPicPr>
            <a:picLocks noChangeAspect="1"/>
          </p:cNvPicPr>
          <p:nvPr/>
        </p:nvPicPr>
        <p:blipFill>
          <a:blip r:embed="rId3">
            <a:alphaModFix amt="40000"/>
          </a:blip>
          <a:srcRect l="2256" r="15859"/>
          <a:stretch>
            <a:fillRect/>
          </a:stretch>
        </p:blipFill>
        <p:spPr>
          <a:xfrm>
            <a:off x="0" y="529297"/>
            <a:ext cx="18326347" cy="9228406"/>
          </a:xfrm>
          <a:prstGeom prst="rect">
            <a:avLst/>
          </a:prstGeom>
        </p:spPr>
      </p:pic>
      <p:sp>
        <p:nvSpPr>
          <p:cNvPr id="85" name="Google Shape;85;p1"/>
          <p:cNvSpPr txBox="1"/>
          <p:nvPr/>
        </p:nvSpPr>
        <p:spPr>
          <a:xfrm>
            <a:off x="1286421" y="986955"/>
            <a:ext cx="10218323" cy="9048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ja-JP" altLang="en-US" sz="4900" b="1" i="0" u="none" strike="noStrike" cap="none" dirty="0">
                <a:solidFill>
                  <a:srgbClr val="000000"/>
                </a:solidFill>
                <a:latin typeface="Noto Sans JP"/>
                <a:ea typeface="Noto Sans JP"/>
                <a:cs typeface="Noto Sans JP"/>
                <a:sym typeface="Noto Sans JP"/>
              </a:rPr>
              <a:t>チーム名：</a:t>
            </a:r>
            <a:r>
              <a:rPr lang="en-US" altLang="ja-JP" sz="4900" b="1" i="0" u="none" strike="noStrike" cap="none" dirty="0" err="1">
                <a:solidFill>
                  <a:srgbClr val="000000"/>
                </a:solidFill>
                <a:latin typeface="Noto Sans JP"/>
                <a:ea typeface="Noto Sans JP"/>
                <a:cs typeface="Noto Sans JP"/>
                <a:sym typeface="Noto Sans JP"/>
              </a:rPr>
              <a:t>GeoTokyo</a:t>
            </a:r>
            <a:r>
              <a:rPr lang="en-US" altLang="ja-JP" sz="4900" b="1" i="0" u="none" strike="noStrike" cap="none" dirty="0">
                <a:solidFill>
                  <a:srgbClr val="000000"/>
                </a:solidFill>
                <a:latin typeface="Noto Sans JP"/>
                <a:ea typeface="Noto Sans JP"/>
                <a:cs typeface="Noto Sans JP"/>
                <a:sym typeface="Noto Sans JP"/>
              </a:rPr>
              <a:t>-Hacker</a:t>
            </a:r>
            <a:endParaRPr dirty="0"/>
          </a:p>
        </p:txBody>
      </p:sp>
      <p:sp>
        <p:nvSpPr>
          <p:cNvPr id="86" name="Google Shape;86;p1"/>
          <p:cNvSpPr txBox="1"/>
          <p:nvPr/>
        </p:nvSpPr>
        <p:spPr>
          <a:xfrm>
            <a:off x="2036910" y="2189151"/>
            <a:ext cx="14635303" cy="3250121"/>
          </a:xfrm>
          <a:prstGeom prst="rect">
            <a:avLst/>
          </a:prstGeom>
          <a:noFill/>
          <a:ln>
            <a:noFill/>
          </a:ln>
        </p:spPr>
        <p:txBody>
          <a:bodyPr spcFirstLastPara="1" wrap="square" lIns="0" tIns="0" rIns="0" bIns="0" anchor="t" anchorCtr="0">
            <a:spAutoFit/>
          </a:bodyPr>
          <a:lstStyle/>
          <a:p>
            <a:pPr marL="0" marR="0" lvl="0" indent="0" algn="l" rtl="0">
              <a:lnSpc>
                <a:spcPct val="120001"/>
              </a:lnSpc>
              <a:spcBef>
                <a:spcPts val="0"/>
              </a:spcBef>
              <a:spcAft>
                <a:spcPts val="0"/>
              </a:spcAft>
              <a:buNone/>
            </a:pPr>
            <a:r>
              <a:rPr lang="ja-JP" altLang="en-US" sz="8800" b="1" i="0" u="none" strike="noStrike" cap="none" dirty="0">
                <a:solidFill>
                  <a:srgbClr val="000000"/>
                </a:solidFill>
                <a:latin typeface="Noto Sans JP"/>
                <a:ea typeface="Noto Sans JP"/>
                <a:cs typeface="Noto Sans JP"/>
                <a:sym typeface="Noto Sans JP"/>
              </a:rPr>
              <a:t>みんなの手に届く</a:t>
            </a:r>
            <a:r>
              <a:rPr lang="en-US" altLang="ja-JP" sz="8800" b="1" i="0" u="none" strike="noStrike" cap="none" dirty="0">
                <a:solidFill>
                  <a:srgbClr val="000000"/>
                </a:solidFill>
                <a:latin typeface="Noto Sans JP"/>
                <a:ea typeface="Noto Sans JP"/>
                <a:cs typeface="Noto Sans JP"/>
                <a:sym typeface="Noto Sans JP"/>
              </a:rPr>
              <a:t>GIS</a:t>
            </a:r>
          </a:p>
          <a:p>
            <a:pPr marL="0" marR="0" lvl="0" indent="0" algn="l" rtl="0">
              <a:lnSpc>
                <a:spcPct val="120001"/>
              </a:lnSpc>
              <a:spcBef>
                <a:spcPts val="0"/>
              </a:spcBef>
              <a:spcAft>
                <a:spcPts val="0"/>
              </a:spcAft>
              <a:buNone/>
            </a:pPr>
            <a:r>
              <a:rPr lang="en-US" altLang="ja-JP" sz="8800" b="1" i="0" u="none" strike="noStrike" cap="none" dirty="0">
                <a:solidFill>
                  <a:srgbClr val="000000"/>
                </a:solidFill>
                <a:latin typeface="Noto Sans JP"/>
                <a:ea typeface="Noto Sans JP"/>
                <a:cs typeface="Noto Sans JP"/>
                <a:sym typeface="Noto Sans JP"/>
              </a:rPr>
              <a:t> </a:t>
            </a:r>
            <a:r>
              <a:rPr lang="ja-JP" altLang="en-US" sz="7200" b="1" i="0" u="none" strike="noStrike" cap="none" dirty="0">
                <a:solidFill>
                  <a:srgbClr val="000000"/>
                </a:solidFill>
                <a:latin typeface="Noto Sans JP"/>
                <a:ea typeface="Noto Sans JP"/>
                <a:cs typeface="Noto Sans JP"/>
                <a:sym typeface="Noto Sans JP"/>
              </a:rPr>
              <a:t>東京をもっと自由にマッピング</a:t>
            </a:r>
            <a:endParaRPr lang="en-US" altLang="ja-JP" sz="8800" b="1" i="0" u="none" strike="noStrike" cap="none" dirty="0">
              <a:solidFill>
                <a:srgbClr val="000000"/>
              </a:solidFill>
              <a:latin typeface="Noto Sans JP"/>
              <a:ea typeface="Noto Sans JP"/>
              <a:cs typeface="Noto Sans JP"/>
              <a:sym typeface="Noto Sans JP"/>
            </a:endParaRPr>
          </a:p>
        </p:txBody>
      </p:sp>
      <p:sp>
        <p:nvSpPr>
          <p:cNvPr id="4" name="テキスト ボックス 3">
            <a:extLst>
              <a:ext uri="{FF2B5EF4-FFF2-40B4-BE49-F238E27FC236}">
                <a16:creationId xmlns:a16="http://schemas.microsoft.com/office/drawing/2014/main" id="{6DD0DAE7-3049-A3F4-E4FA-6D8460765972}"/>
              </a:ext>
            </a:extLst>
          </p:cNvPr>
          <p:cNvSpPr txBox="1"/>
          <p:nvPr/>
        </p:nvSpPr>
        <p:spPr>
          <a:xfrm>
            <a:off x="11879737" y="5382662"/>
            <a:ext cx="3746362" cy="707886"/>
          </a:xfrm>
          <a:prstGeom prst="rect">
            <a:avLst/>
          </a:prstGeom>
          <a:noFill/>
        </p:spPr>
        <p:txBody>
          <a:bodyPr wrap="square">
            <a:spAutoFit/>
          </a:bodyPr>
          <a:lstStyle>
            <a:defPPr marR="0" lvl="0" algn="l" rtl="0">
              <a:lnSpc>
                <a:spcPct val="100000"/>
              </a:lnSpc>
              <a:spcBef>
                <a:spcPts val="0"/>
              </a:spcBef>
              <a:spcAft>
                <a:spcPts val="0"/>
              </a:spcAft>
            </a:defPPr>
            <a:lvl1pPr>
              <a:buNone/>
              <a:defRPr sz="2800">
                <a:solidFill>
                  <a:srgbClr val="3B3B3B"/>
                </a:solidFill>
                <a:effectLst/>
                <a:latin typeface="+mn-ea"/>
                <a:ea typeface="+mn-ea"/>
              </a:defRPr>
            </a:lvl1pPr>
          </a:lstStyle>
          <a:p>
            <a:r>
              <a:rPr lang="en-US" altLang="ja-JP" sz="4000" dirty="0"/>
              <a:t>by </a:t>
            </a:r>
            <a:r>
              <a:rPr lang="ja-JP" altLang="en-US" sz="4000" dirty="0"/>
              <a:t>山本　竜三</a:t>
            </a:r>
          </a:p>
        </p:txBody>
      </p:sp>
      <p:sp>
        <p:nvSpPr>
          <p:cNvPr id="5" name="テキスト ボックス 4">
            <a:extLst>
              <a:ext uri="{FF2B5EF4-FFF2-40B4-BE49-F238E27FC236}">
                <a16:creationId xmlns:a16="http://schemas.microsoft.com/office/drawing/2014/main" id="{09C35D25-B006-0B69-6165-1B2348DACCDA}"/>
              </a:ext>
            </a:extLst>
          </p:cNvPr>
          <p:cNvSpPr txBox="1"/>
          <p:nvPr/>
        </p:nvSpPr>
        <p:spPr>
          <a:xfrm>
            <a:off x="10901913" y="9280581"/>
            <a:ext cx="6893718" cy="523220"/>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https://</a:t>
            </a:r>
            <a:r>
              <a:rPr lang="ja-JP" altLang="en-US" sz="2800" dirty="0">
                <a:solidFill>
                  <a:srgbClr val="3B3B3B"/>
                </a:solidFill>
                <a:latin typeface="+mn-ea"/>
                <a:ea typeface="+mn-ea"/>
              </a:rPr>
              <a:t>github</a:t>
            </a:r>
            <a:r>
              <a:rPr lang="ja-JP" altLang="en-US" sz="2800" dirty="0">
                <a:latin typeface="ＭＳ Ｐゴシック" panose="020B0600070205080204" pitchFamily="50" charset="-128"/>
                <a:ea typeface="ＭＳ Ｐゴシック" panose="020B0600070205080204" pitchFamily="50" charset="-128"/>
              </a:rPr>
              <a:t>.com/yamamoto-ryuzo/</a:t>
            </a:r>
          </a:p>
        </p:txBody>
      </p:sp>
      <p:pic>
        <p:nvPicPr>
          <p:cNvPr id="6" name="Picture 2">
            <a:hlinkClick r:id="rId4"/>
            <a:extLst>
              <a:ext uri="{FF2B5EF4-FFF2-40B4-BE49-F238E27FC236}">
                <a16:creationId xmlns:a16="http://schemas.microsoft.com/office/drawing/2014/main" id="{4EF11CAD-13E7-5625-BD5D-BE2E4A2B08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5949" y="6189036"/>
            <a:ext cx="3016934" cy="3016934"/>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769717F2-011F-D652-50F0-6312605BD236}"/>
              </a:ext>
            </a:extLst>
          </p:cNvPr>
          <p:cNvPicPr>
            <a:picLocks noChangeAspect="1"/>
          </p:cNvPicPr>
          <p:nvPr/>
        </p:nvPicPr>
        <p:blipFill>
          <a:blip r:embed="rId6"/>
          <a:stretch>
            <a:fillRect/>
          </a:stretch>
        </p:blipFill>
        <p:spPr>
          <a:xfrm>
            <a:off x="10502118" y="6189035"/>
            <a:ext cx="3016934" cy="3016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56F60F0A-1E87-2B06-AECC-803F31D536FB}"/>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A381446C-B81D-2A0B-C6F6-50287ED2F71A}"/>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③</a:t>
            </a:r>
            <a:endParaRPr sz="2800" dirty="0"/>
          </a:p>
        </p:txBody>
      </p:sp>
      <p:grpSp>
        <p:nvGrpSpPr>
          <p:cNvPr id="2" name="グループ化 1">
            <a:extLst>
              <a:ext uri="{FF2B5EF4-FFF2-40B4-BE49-F238E27FC236}">
                <a16:creationId xmlns:a16="http://schemas.microsoft.com/office/drawing/2014/main" id="{C81E0B72-0115-F8C2-FE20-81EB88CC4AE7}"/>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F8FDFF46-A330-542A-09BA-7716EADB053A}"/>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15B99E67-DAD6-F1EE-A16A-24DD384DA9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65622FD4-6C42-28FA-1FB1-0B326CA214B7}"/>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発見性・検索性対策</a:t>
            </a:r>
            <a:endParaRPr lang="en-US" altLang="ja-JP" sz="4000" b="1" dirty="0">
              <a:solidFill>
                <a:srgbClr val="800000"/>
              </a:solidFill>
              <a:latin typeface="+mn-ea"/>
            </a:endParaRPr>
          </a:p>
          <a:p>
            <a:pPr>
              <a:buNone/>
            </a:pPr>
            <a:r>
              <a:rPr lang="en-US" altLang="ja-JP" sz="3200" b="1" dirty="0">
                <a:solidFill>
                  <a:schemeClr val="tx1"/>
                </a:solidFill>
                <a:latin typeface="+mn-ea"/>
              </a:rPr>
              <a:t>- </a:t>
            </a:r>
            <a:r>
              <a:rPr lang="ja-JP" altLang="en-US" sz="3200" b="1" dirty="0">
                <a:solidFill>
                  <a:schemeClr val="tx1"/>
                </a:solidFill>
                <a:latin typeface="+mn-ea"/>
              </a:rPr>
              <a:t>タグ・キーワードの正規化と関連検索で欲しいデータにたどり着きやすくする。</a:t>
            </a:r>
          </a:p>
          <a:p>
            <a:pPr marL="457200" indent="-457200">
              <a:buFontTx/>
              <a:buChar char="-"/>
            </a:pPr>
            <a:r>
              <a:rPr lang="en-US" altLang="ja-JP" sz="3200" b="1" dirty="0">
                <a:solidFill>
                  <a:schemeClr val="tx1"/>
                </a:solidFill>
                <a:latin typeface="+mn-ea"/>
              </a:rPr>
              <a:t>GIS</a:t>
            </a:r>
            <a:r>
              <a:rPr lang="ja-JP" altLang="en-US" sz="3200" b="1" dirty="0">
                <a:solidFill>
                  <a:schemeClr val="tx1"/>
                </a:solidFill>
                <a:latin typeface="+mn-ea"/>
              </a:rPr>
              <a:t>に取り込めみ即座に表示し、発見性・検索性を高めます。</a:t>
            </a:r>
            <a:endParaRPr lang="en-US" altLang="ja-JP" sz="3200" b="1" dirty="0">
              <a:solidFill>
                <a:schemeClr val="tx1"/>
              </a:solidFill>
              <a:latin typeface="+mn-ea"/>
            </a:endParaRPr>
          </a:p>
          <a:p>
            <a:r>
              <a:rPr lang="en-US" altLang="ja-JP" sz="3200" b="1" dirty="0">
                <a:solidFill>
                  <a:schemeClr val="tx1"/>
                </a:solidFill>
                <a:latin typeface="+mn-ea"/>
              </a:rPr>
              <a:t>- </a:t>
            </a:r>
            <a:r>
              <a:rPr lang="ja-JP" altLang="en-US" sz="3200" b="1" dirty="0">
                <a:solidFill>
                  <a:schemeClr val="tx1"/>
                </a:solidFill>
                <a:latin typeface="+mn-ea"/>
              </a:rPr>
              <a:t>メタデータ（範囲・更新日・ライセンス）を見やすく表示し利用可否を判断しやすくする。</a:t>
            </a:r>
            <a:endParaRPr lang="ja-JP" altLang="en-US" sz="3200" dirty="0">
              <a:solidFill>
                <a:schemeClr val="tx1"/>
              </a:solidFill>
              <a:latin typeface="+mn-ea"/>
            </a:endParaRPr>
          </a:p>
        </p:txBody>
      </p:sp>
      <p:pic>
        <p:nvPicPr>
          <p:cNvPr id="13" name="図 12">
            <a:extLst>
              <a:ext uri="{FF2B5EF4-FFF2-40B4-BE49-F238E27FC236}">
                <a16:creationId xmlns:a16="http://schemas.microsoft.com/office/drawing/2014/main" id="{23B56A4E-CC70-FE0F-236F-8212C2B2E8D2}"/>
              </a:ext>
            </a:extLst>
          </p:cNvPr>
          <p:cNvPicPr>
            <a:picLocks noChangeAspect="1"/>
          </p:cNvPicPr>
          <p:nvPr/>
        </p:nvPicPr>
        <p:blipFill>
          <a:blip r:embed="rId6"/>
          <a:stretch>
            <a:fillRect/>
          </a:stretch>
        </p:blipFill>
        <p:spPr>
          <a:xfrm>
            <a:off x="552090" y="4384279"/>
            <a:ext cx="10087092" cy="5612092"/>
          </a:xfrm>
          <a:prstGeom prst="rect">
            <a:avLst/>
          </a:prstGeom>
        </p:spPr>
      </p:pic>
      <p:pic>
        <p:nvPicPr>
          <p:cNvPr id="15" name="図 14">
            <a:extLst>
              <a:ext uri="{FF2B5EF4-FFF2-40B4-BE49-F238E27FC236}">
                <a16:creationId xmlns:a16="http://schemas.microsoft.com/office/drawing/2014/main" id="{B19AF215-28DD-59CC-382B-B6C0979A5321}"/>
              </a:ext>
            </a:extLst>
          </p:cNvPr>
          <p:cNvPicPr>
            <a:picLocks noChangeAspect="1"/>
          </p:cNvPicPr>
          <p:nvPr/>
        </p:nvPicPr>
        <p:blipFill>
          <a:blip r:embed="rId7"/>
          <a:srcRect t="9991"/>
          <a:stretch>
            <a:fillRect/>
          </a:stretch>
        </p:blipFill>
        <p:spPr>
          <a:xfrm>
            <a:off x="10838846" y="4410060"/>
            <a:ext cx="6897063" cy="5530572"/>
          </a:xfrm>
          <a:prstGeom prst="rect">
            <a:avLst/>
          </a:prstGeom>
        </p:spPr>
      </p:pic>
    </p:spTree>
    <p:extLst>
      <p:ext uri="{BB962C8B-B14F-4D97-AF65-F5344CB8AC3E}">
        <p14:creationId xmlns:p14="http://schemas.microsoft.com/office/powerpoint/2010/main" val="3189516401"/>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348"/>
        <p:cNvGrpSpPr/>
        <p:nvPr/>
      </p:nvGrpSpPr>
      <p:grpSpPr>
        <a:xfrm>
          <a:off x="0" y="0"/>
          <a:ext cx="0" cy="0"/>
          <a:chOff x="0" y="0"/>
          <a:chExt cx="0" cy="0"/>
        </a:xfrm>
      </p:grpSpPr>
      <p:pic>
        <p:nvPicPr>
          <p:cNvPr id="3" name="GeoTokyo-Hacker">
            <a:hlinkClick r:id="" action="ppaction://media"/>
            <a:extLst>
              <a:ext uri="{FF2B5EF4-FFF2-40B4-BE49-F238E27FC236}">
                <a16:creationId xmlns:a16="http://schemas.microsoft.com/office/drawing/2014/main" id="{378AEE1B-C077-D926-9C6F-A1AE8A6292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7782" y="649136"/>
            <a:ext cx="16032426" cy="8626415"/>
          </a:xfrm>
          <a:prstGeom prst="rect">
            <a:avLst/>
          </a:prstGeom>
        </p:spPr>
      </p:pic>
      <p:sp>
        <p:nvSpPr>
          <p:cNvPr id="350" name="Google Shape;350;p11"/>
          <p:cNvSpPr txBox="1"/>
          <p:nvPr/>
        </p:nvSpPr>
        <p:spPr>
          <a:xfrm>
            <a:off x="6945295" y="5100006"/>
            <a:ext cx="4397400" cy="484800"/>
          </a:xfrm>
          <a:prstGeom prst="rect">
            <a:avLst/>
          </a:prstGeom>
          <a:noFill/>
          <a:ln>
            <a:noFill/>
          </a:ln>
        </p:spPr>
        <p:txBody>
          <a:bodyPr spcFirstLastPara="1" wrap="square" lIns="0" tIns="0" rIns="0" bIns="0" anchor="t" anchorCtr="0">
            <a:spAutoFit/>
          </a:bodyPr>
          <a:lstStyle/>
          <a:p>
            <a:pPr marL="0" marR="0" lvl="0" indent="0" algn="ctr" rtl="0">
              <a:lnSpc>
                <a:spcPct val="139968"/>
              </a:lnSpc>
              <a:spcBef>
                <a:spcPts val="0"/>
              </a:spcBef>
              <a:spcAft>
                <a:spcPts val="0"/>
              </a:spcAft>
              <a:buNone/>
            </a:pPr>
            <a:r>
              <a:rPr lang="en-US" sz="3150" b="1" dirty="0" err="1">
                <a:solidFill>
                  <a:srgbClr val="000000"/>
                </a:solidFill>
                <a:latin typeface="Noto Sans JP"/>
                <a:ea typeface="Noto Sans JP"/>
                <a:cs typeface="Noto Sans JP"/>
                <a:sym typeface="Noto Sans JP"/>
              </a:rPr>
              <a:t>DEMO</a:t>
            </a:r>
            <a:r>
              <a:rPr lang="en-US" sz="3150" b="1" dirty="0" err="1">
                <a:latin typeface="Noto Sans JP"/>
                <a:ea typeface="Noto Sans JP"/>
                <a:cs typeface="Noto Sans JP"/>
                <a:sym typeface="Noto Sans JP"/>
              </a:rPr>
              <a:t>動画</a:t>
            </a:r>
            <a:endParaRPr dirty="0"/>
          </a:p>
        </p:txBody>
      </p:sp>
      <p:sp>
        <p:nvSpPr>
          <p:cNvPr id="349" name="Google Shape;349;p11">
            <a:hlinkClick r:id="rId6"/>
          </p:cNvPr>
          <p:cNvSpPr/>
          <p:nvPr/>
        </p:nvSpPr>
        <p:spPr>
          <a:xfrm>
            <a:off x="310546" y="467982"/>
            <a:ext cx="17666898" cy="8988725"/>
          </a:xfrm>
          <a:custGeom>
            <a:avLst/>
            <a:gdLst/>
            <a:ahLst/>
            <a:cxnLst/>
            <a:rect l="l" t="t" r="r" b="b"/>
            <a:pathLst>
              <a:path w="4397411" h="8729351" extrusionOk="0">
                <a:moveTo>
                  <a:pt x="0" y="0"/>
                </a:moveTo>
                <a:lnTo>
                  <a:pt x="4397410" y="0"/>
                </a:lnTo>
                <a:lnTo>
                  <a:pt x="4397410" y="8729351"/>
                </a:lnTo>
                <a:lnTo>
                  <a:pt x="0" y="8729351"/>
                </a:lnTo>
                <a:lnTo>
                  <a:pt x="0" y="0"/>
                </a:lnTo>
                <a:close/>
              </a:path>
            </a:pathLst>
          </a:custGeom>
          <a:blipFill rotWithShape="1">
            <a:blip r:embed="rId7">
              <a:alphaModFix/>
            </a:blip>
            <a:stretch>
              <a:fillRect/>
            </a:stretch>
          </a:blipFill>
          <a:ln>
            <a:noFill/>
          </a:ln>
        </p:spPr>
        <p:txBody>
          <a:bodyPr/>
          <a:lstStyle/>
          <a:p>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a:extLst>
            <a:ext uri="{FF2B5EF4-FFF2-40B4-BE49-F238E27FC236}">
              <a16:creationId xmlns:a16="http://schemas.microsoft.com/office/drawing/2014/main" id="{2D45F51B-0C67-C2EC-4D00-466F142C7218}"/>
            </a:ext>
          </a:extLst>
        </p:cNvPr>
        <p:cNvGrpSpPr/>
        <p:nvPr/>
      </p:nvGrpSpPr>
      <p:grpSpPr>
        <a:xfrm>
          <a:off x="0" y="0"/>
          <a:ext cx="0" cy="0"/>
          <a:chOff x="0" y="0"/>
          <a:chExt cx="0" cy="0"/>
        </a:xfrm>
      </p:grpSpPr>
      <p:pic>
        <p:nvPicPr>
          <p:cNvPr id="2050" name="Picture 2" descr="画像が生成されました">
            <a:extLst>
              <a:ext uri="{FF2B5EF4-FFF2-40B4-BE49-F238E27FC236}">
                <a16:creationId xmlns:a16="http://schemas.microsoft.com/office/drawing/2014/main" id="{4556096B-7427-47D2-5940-07453A057F28}"/>
              </a:ext>
            </a:extLst>
          </p:cNvPr>
          <p:cNvPicPr>
            <a:picLocks noChangeAspect="1" noChangeArrowheads="1"/>
          </p:cNvPicPr>
          <p:nvPr/>
        </p:nvPicPr>
        <p:blipFill>
          <a:blip r:embed="rId3">
            <a:clrChange>
              <a:clrFrom>
                <a:srgbClr val="FFFFFA"/>
              </a:clrFrom>
              <a:clrTo>
                <a:srgbClr val="FFFFFA">
                  <a:alpha val="0"/>
                </a:srgbClr>
              </a:clrTo>
            </a:clrChange>
            <a:extLst>
              <a:ext uri="{28A0092B-C50C-407E-A947-70E740481C1C}">
                <a14:useLocalDpi xmlns:a14="http://schemas.microsoft.com/office/drawing/2010/main" val="0"/>
              </a:ext>
            </a:extLst>
          </a:blip>
          <a:srcRect/>
          <a:stretch>
            <a:fillRect/>
          </a:stretch>
        </p:blipFill>
        <p:spPr bwMode="auto">
          <a:xfrm>
            <a:off x="575397" y="350371"/>
            <a:ext cx="7188018" cy="7188018"/>
          </a:xfrm>
          <a:prstGeom prst="rect">
            <a:avLst/>
          </a:prstGeom>
          <a:noFill/>
          <a:extLst>
            <a:ext uri="{909E8E84-426E-40DD-AFC4-6F175D3DCCD1}">
              <a14:hiddenFill xmlns:a14="http://schemas.microsoft.com/office/drawing/2010/main">
                <a:solidFill>
                  <a:srgbClr val="FFFFFF"/>
                </a:solidFill>
              </a14:hiddenFill>
            </a:ext>
          </a:extLst>
        </p:spPr>
      </p:pic>
      <p:grpSp>
        <p:nvGrpSpPr>
          <p:cNvPr id="355" name="Google Shape;355;p12">
            <a:extLst>
              <a:ext uri="{FF2B5EF4-FFF2-40B4-BE49-F238E27FC236}">
                <a16:creationId xmlns:a16="http://schemas.microsoft.com/office/drawing/2014/main" id="{D9745208-EE56-ED75-197D-0F89700611A5}"/>
              </a:ext>
            </a:extLst>
          </p:cNvPr>
          <p:cNvGrpSpPr/>
          <p:nvPr/>
        </p:nvGrpSpPr>
        <p:grpSpPr>
          <a:xfrm>
            <a:off x="-1" y="7538389"/>
            <a:ext cx="18288001" cy="2456602"/>
            <a:chOff x="0" y="0"/>
            <a:chExt cx="5393294" cy="647006"/>
          </a:xfrm>
        </p:grpSpPr>
        <p:sp>
          <p:nvSpPr>
            <p:cNvPr id="356" name="Google Shape;356;p12">
              <a:extLst>
                <a:ext uri="{FF2B5EF4-FFF2-40B4-BE49-F238E27FC236}">
                  <a16:creationId xmlns:a16="http://schemas.microsoft.com/office/drawing/2014/main" id="{A1B7CE4E-04BA-95BD-D07F-3373F4A73689}"/>
                </a:ext>
              </a:extLst>
            </p:cNvPr>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357" name="Google Shape;357;p12">
              <a:extLst>
                <a:ext uri="{FF2B5EF4-FFF2-40B4-BE49-F238E27FC236}">
                  <a16:creationId xmlns:a16="http://schemas.microsoft.com/office/drawing/2014/main" id="{012ED651-44C7-24CB-BFF9-6D03B12080B2}"/>
                </a:ext>
              </a:extLst>
            </p:cNvPr>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359" name="Google Shape;359;p12">
            <a:extLst>
              <a:ext uri="{FF2B5EF4-FFF2-40B4-BE49-F238E27FC236}">
                <a16:creationId xmlns:a16="http://schemas.microsoft.com/office/drawing/2014/main" id="{9536FC41-E9CE-7545-3D81-C8E7A9558EF5}"/>
              </a:ext>
            </a:extLst>
          </p:cNvPr>
          <p:cNvSpPr txBox="1"/>
          <p:nvPr/>
        </p:nvSpPr>
        <p:spPr>
          <a:xfrm>
            <a:off x="345057" y="7779000"/>
            <a:ext cx="1794294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solidFill>
                  <a:srgbClr val="000000"/>
                </a:solidFill>
                <a:latin typeface="Noto Sans JP"/>
                <a:ea typeface="Noto Sans JP"/>
                <a:cs typeface="Noto Sans JP"/>
                <a:sym typeface="Noto Sans JP"/>
              </a:rPr>
              <a:t>誰でも、すぐに、自由に地図に載せられるように。発見から表示までやさしく導きます。</a:t>
            </a:r>
            <a:endParaRPr dirty="0"/>
          </a:p>
        </p:txBody>
      </p:sp>
      <p:sp>
        <p:nvSpPr>
          <p:cNvPr id="360" name="Google Shape;360;p12">
            <a:extLst>
              <a:ext uri="{FF2B5EF4-FFF2-40B4-BE49-F238E27FC236}">
                <a16:creationId xmlns:a16="http://schemas.microsoft.com/office/drawing/2014/main" id="{87BC4A09-6B8A-63DE-58C7-26ECACD63974}"/>
              </a:ext>
            </a:extLst>
          </p:cNvPr>
          <p:cNvSpPr txBox="1"/>
          <p:nvPr/>
        </p:nvSpPr>
        <p:spPr>
          <a:xfrm>
            <a:off x="7141848" y="2514727"/>
            <a:ext cx="9689349" cy="857927"/>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altLang="ja-JP" sz="4646" b="1" dirty="0" err="1">
                <a:solidFill>
                  <a:srgbClr val="000000"/>
                </a:solidFill>
                <a:latin typeface="Noto Sans JP"/>
                <a:ea typeface="Noto Sans JP"/>
                <a:cs typeface="Noto Sans JP"/>
                <a:sym typeface="Noto Sans JP"/>
              </a:rPr>
              <a:t>GeoTokyo</a:t>
            </a:r>
            <a:r>
              <a:rPr lang="en-US" altLang="ja-JP" sz="4646" b="1" dirty="0">
                <a:solidFill>
                  <a:srgbClr val="000000"/>
                </a:solidFill>
                <a:latin typeface="Noto Sans JP"/>
                <a:ea typeface="Noto Sans JP"/>
                <a:cs typeface="Noto Sans JP"/>
                <a:sym typeface="Noto Sans JP"/>
              </a:rPr>
              <a:t>-Hacker</a:t>
            </a:r>
          </a:p>
        </p:txBody>
      </p:sp>
      <p:sp>
        <p:nvSpPr>
          <p:cNvPr id="361" name="Google Shape;361;p12">
            <a:extLst>
              <a:ext uri="{FF2B5EF4-FFF2-40B4-BE49-F238E27FC236}">
                <a16:creationId xmlns:a16="http://schemas.microsoft.com/office/drawing/2014/main" id="{13667944-44CB-C52F-0D87-4F1F4003A757}"/>
              </a:ext>
            </a:extLst>
          </p:cNvPr>
          <p:cNvSpPr txBox="1"/>
          <p:nvPr/>
        </p:nvSpPr>
        <p:spPr>
          <a:xfrm>
            <a:off x="9452735" y="3765388"/>
            <a:ext cx="8835265" cy="360072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ja-JP" altLang="en-US" sz="9749" b="1" dirty="0">
                <a:solidFill>
                  <a:srgbClr val="000000"/>
                </a:solidFill>
                <a:latin typeface="Noto Sans JP"/>
                <a:ea typeface="Noto Sans JP"/>
                <a:cs typeface="Noto Sans JP"/>
                <a:sym typeface="Noto Sans JP"/>
              </a:rPr>
              <a:t>みんなの</a:t>
            </a:r>
            <a:endParaRPr lang="en-US" altLang="ja-JP" sz="9749" b="1" dirty="0">
              <a:solidFill>
                <a:srgbClr val="000000"/>
              </a:solidFill>
              <a:latin typeface="Noto Sans JP"/>
              <a:ea typeface="Noto Sans JP"/>
              <a:cs typeface="Noto Sans JP"/>
              <a:sym typeface="Noto Sans JP"/>
            </a:endParaRPr>
          </a:p>
          <a:p>
            <a:pPr marL="0" marR="0" lvl="0" indent="0" algn="l" rtl="0">
              <a:lnSpc>
                <a:spcPct val="120002"/>
              </a:lnSpc>
              <a:spcBef>
                <a:spcPts val="0"/>
              </a:spcBef>
              <a:spcAft>
                <a:spcPts val="0"/>
              </a:spcAft>
              <a:buNone/>
            </a:pPr>
            <a:r>
              <a:rPr lang="ja-JP" altLang="en-US" sz="9749" b="1" dirty="0">
                <a:solidFill>
                  <a:srgbClr val="000000"/>
                </a:solidFill>
                <a:latin typeface="Noto Sans JP"/>
                <a:ea typeface="Noto Sans JP"/>
                <a:cs typeface="Noto Sans JP"/>
                <a:sym typeface="Noto Sans JP"/>
              </a:rPr>
              <a:t>手に届く</a:t>
            </a:r>
            <a:r>
              <a:rPr lang="en-US" altLang="ja-JP" sz="9749" b="1" dirty="0">
                <a:solidFill>
                  <a:srgbClr val="000000"/>
                </a:solidFill>
                <a:latin typeface="Noto Sans JP"/>
                <a:ea typeface="Noto Sans JP"/>
                <a:cs typeface="Noto Sans JP"/>
                <a:sym typeface="Noto Sans JP"/>
              </a:rPr>
              <a:t>GIS</a:t>
            </a:r>
          </a:p>
        </p:txBody>
      </p:sp>
      <p:grpSp>
        <p:nvGrpSpPr>
          <p:cNvPr id="2" name="グループ化 1">
            <a:extLst>
              <a:ext uri="{FF2B5EF4-FFF2-40B4-BE49-F238E27FC236}">
                <a16:creationId xmlns:a16="http://schemas.microsoft.com/office/drawing/2014/main" id="{5329A53A-79FA-5022-4874-A38B5F808412}"/>
              </a:ext>
            </a:extLst>
          </p:cNvPr>
          <p:cNvGrpSpPr/>
          <p:nvPr/>
        </p:nvGrpSpPr>
        <p:grpSpPr>
          <a:xfrm>
            <a:off x="13262113" y="-367549"/>
            <a:ext cx="5025887" cy="5100676"/>
            <a:chOff x="4953070" y="-279571"/>
            <a:chExt cx="5025887" cy="5100676"/>
          </a:xfrm>
        </p:grpSpPr>
        <p:sp>
          <p:nvSpPr>
            <p:cNvPr id="3" name="Google Shape;263;p8">
              <a:extLst>
                <a:ext uri="{FF2B5EF4-FFF2-40B4-BE49-F238E27FC236}">
                  <a16:creationId xmlns:a16="http://schemas.microsoft.com/office/drawing/2014/main" id="{2B1CB4E8-7041-626B-A3E5-6127F20A44BE}"/>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4" name="Picture 2" descr="画像が生成されました">
              <a:extLst>
                <a:ext uri="{FF2B5EF4-FFF2-40B4-BE49-F238E27FC236}">
                  <a16:creationId xmlns:a16="http://schemas.microsoft.com/office/drawing/2014/main" id="{08BDED0F-2870-89E7-1E4D-3FE7DFAD2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932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91"/>
        <p:cNvGrpSpPr/>
        <p:nvPr/>
      </p:nvGrpSpPr>
      <p:grpSpPr>
        <a:xfrm>
          <a:off x="0" y="0"/>
          <a:ext cx="0" cy="0"/>
          <a:chOff x="0" y="0"/>
          <a:chExt cx="0" cy="0"/>
        </a:xfrm>
      </p:grpSpPr>
      <p:pic>
        <p:nvPicPr>
          <p:cNvPr id="1026" name="Picture 2" descr="画像が生成されました">
            <a:extLst>
              <a:ext uri="{FF2B5EF4-FFF2-40B4-BE49-F238E27FC236}">
                <a16:creationId xmlns:a16="http://schemas.microsoft.com/office/drawing/2014/main" id="{05F5C4AE-20E1-2B35-E50D-24013FA39C03}"/>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oogle Shape;93;p2"/>
          <p:cNvGrpSpPr/>
          <p:nvPr/>
        </p:nvGrpSpPr>
        <p:grpSpPr>
          <a:xfrm>
            <a:off x="0" y="7277100"/>
            <a:ext cx="18288000" cy="2739949"/>
            <a:chOff x="0" y="0"/>
            <a:chExt cx="5393294" cy="647006"/>
          </a:xfrm>
        </p:grpSpPr>
        <p:sp>
          <p:nvSpPr>
            <p:cNvPr id="94" name="Google Shape;94;p2"/>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95" name="Google Shape;95;p2"/>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6" name="Google Shape;96;p2"/>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
        <p:nvSpPr>
          <p:cNvPr id="4" name="雲 3">
            <a:extLst>
              <a:ext uri="{FF2B5EF4-FFF2-40B4-BE49-F238E27FC236}">
                <a16:creationId xmlns:a16="http://schemas.microsoft.com/office/drawing/2014/main" id="{37F4AEA0-E3A5-54C7-0BE5-633B509E314B}"/>
              </a:ext>
            </a:extLst>
          </p:cNvPr>
          <p:cNvSpPr/>
          <p:nvPr/>
        </p:nvSpPr>
        <p:spPr>
          <a:xfrm>
            <a:off x="8763432" y="0"/>
            <a:ext cx="8933725" cy="3795612"/>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0" dirty="0">
                <a:solidFill>
                  <a:schemeClr val="tx1"/>
                </a:solidFill>
              </a:rPr>
              <a:t>なんで</a:t>
            </a:r>
            <a:endParaRPr kumimoji="1" lang="en-US" altLang="ja-JP" sz="6000" dirty="0">
              <a:solidFill>
                <a:schemeClr val="tx1"/>
              </a:solidFill>
            </a:endParaRPr>
          </a:p>
          <a:p>
            <a:pPr algn="ctr"/>
            <a:r>
              <a:rPr kumimoji="1" lang="ja-JP" altLang="en-US" sz="6000" dirty="0">
                <a:solidFill>
                  <a:schemeClr val="tx1"/>
                </a:solidFill>
              </a:rPr>
              <a:t>こんなことに？</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00"/>
        <p:cNvGrpSpPr/>
        <p:nvPr/>
      </p:nvGrpSpPr>
      <p:grpSpPr>
        <a:xfrm>
          <a:off x="0" y="0"/>
          <a:ext cx="0" cy="0"/>
          <a:chOff x="0" y="0"/>
          <a:chExt cx="0" cy="0"/>
        </a:xfrm>
      </p:grpSpPr>
      <p:pic>
        <p:nvPicPr>
          <p:cNvPr id="2" name="Picture 2" descr="画像が生成されました">
            <a:extLst>
              <a:ext uri="{FF2B5EF4-FFF2-40B4-BE49-F238E27FC236}">
                <a16:creationId xmlns:a16="http://schemas.microsoft.com/office/drawing/2014/main" id="{0152F0BF-7EFB-EB36-8FB8-01E289198A40}"/>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oogle Shape;102;p3"/>
          <p:cNvGrpSpPr/>
          <p:nvPr/>
        </p:nvGrpSpPr>
        <p:grpSpPr>
          <a:xfrm>
            <a:off x="0" y="75"/>
            <a:ext cx="18288122" cy="10286954"/>
            <a:chOff x="0" y="0"/>
            <a:chExt cx="4816593" cy="2766649"/>
          </a:xfrm>
        </p:grpSpPr>
        <p:sp>
          <p:nvSpPr>
            <p:cNvPr id="103" name="Google Shape;103;p3"/>
            <p:cNvSpPr/>
            <p:nvPr/>
          </p:nvSpPr>
          <p:spPr>
            <a:xfrm>
              <a:off x="0" y="0"/>
              <a:ext cx="4816592" cy="2766649"/>
            </a:xfrm>
            <a:custGeom>
              <a:avLst/>
              <a:gdLst/>
              <a:ahLst/>
              <a:cxnLst/>
              <a:rect l="l" t="t" r="r" b="b"/>
              <a:pathLst>
                <a:path w="4816592" h="2766649" extrusionOk="0">
                  <a:moveTo>
                    <a:pt x="0" y="0"/>
                  </a:moveTo>
                  <a:lnTo>
                    <a:pt x="4816592" y="0"/>
                  </a:lnTo>
                  <a:lnTo>
                    <a:pt x="4816592" y="2766649"/>
                  </a:lnTo>
                  <a:lnTo>
                    <a:pt x="0" y="2766649"/>
                  </a:lnTo>
                  <a:close/>
                </a:path>
              </a:pathLst>
            </a:custGeom>
            <a:solidFill>
              <a:srgbClr val="000000">
                <a:alpha val="47450"/>
              </a:srgbClr>
            </a:solidFill>
            <a:ln>
              <a:noFill/>
            </a:ln>
          </p:spPr>
        </p:sp>
        <p:sp>
          <p:nvSpPr>
            <p:cNvPr id="104" name="Google Shape;104;p3"/>
            <p:cNvSpPr txBox="1"/>
            <p:nvPr/>
          </p:nvSpPr>
          <p:spPr>
            <a:xfrm>
              <a:off x="0" y="0"/>
              <a:ext cx="4816593" cy="2766649"/>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05" name="Google Shape;105;p3"/>
          <p:cNvGrpSpPr/>
          <p:nvPr/>
        </p:nvGrpSpPr>
        <p:grpSpPr>
          <a:xfrm>
            <a:off x="-1" y="7538389"/>
            <a:ext cx="18288001" cy="2456602"/>
            <a:chOff x="0" y="0"/>
            <a:chExt cx="5393294" cy="647006"/>
          </a:xfrm>
        </p:grpSpPr>
        <p:sp>
          <p:nvSpPr>
            <p:cNvPr id="106" name="Google Shape;106;p3"/>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07" name="Google Shape;107;p3"/>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3"/>
          <p:cNvGrpSpPr/>
          <p:nvPr/>
        </p:nvGrpSpPr>
        <p:grpSpPr>
          <a:xfrm>
            <a:off x="1462286" y="2318306"/>
            <a:ext cx="4476282" cy="4476282"/>
            <a:chOff x="0" y="0"/>
            <a:chExt cx="5968376" cy="5968376"/>
          </a:xfrm>
        </p:grpSpPr>
        <p:grpSp>
          <p:nvGrpSpPr>
            <p:cNvPr id="109" name="Google Shape;109;p3"/>
            <p:cNvGrpSpPr/>
            <p:nvPr/>
          </p:nvGrpSpPr>
          <p:grpSpPr>
            <a:xfrm>
              <a:off x="0" y="0"/>
              <a:ext cx="5968376" cy="5968376"/>
              <a:chOff x="0" y="0"/>
              <a:chExt cx="812800" cy="812800"/>
            </a:xfrm>
          </p:grpSpPr>
          <p:sp>
            <p:nvSpPr>
              <p:cNvPr id="110" name="Google Shape;110;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3"/>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4">
                <a:alphaModFix/>
              </a:blip>
              <a:stretch>
                <a:fillRect/>
              </a:stretch>
            </a:blipFill>
            <a:ln>
              <a:noFill/>
            </a:ln>
          </p:spPr>
        </p:sp>
      </p:grpSp>
      <p:sp>
        <p:nvSpPr>
          <p:cNvPr id="4" name="雲 3">
            <a:extLst>
              <a:ext uri="{FF2B5EF4-FFF2-40B4-BE49-F238E27FC236}">
                <a16:creationId xmlns:a16="http://schemas.microsoft.com/office/drawing/2014/main" id="{B2554403-4000-10E3-2AA3-D8810055E48E}"/>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Google Shape;136;p4">
            <a:extLst>
              <a:ext uri="{FF2B5EF4-FFF2-40B4-BE49-F238E27FC236}">
                <a16:creationId xmlns:a16="http://schemas.microsoft.com/office/drawing/2014/main" id="{F390ACE8-8F7F-599A-009A-0488A827A793}"/>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形式・品質が統一されず利用困難</a:t>
            </a:r>
          </a:p>
        </p:txBody>
      </p:sp>
      <p:sp>
        <p:nvSpPr>
          <p:cNvPr id="7" name="テキスト ボックス 6">
            <a:extLst>
              <a:ext uri="{FF2B5EF4-FFF2-40B4-BE49-F238E27FC236}">
                <a16:creationId xmlns:a16="http://schemas.microsoft.com/office/drawing/2014/main" id="{93FD19BA-6447-7833-733F-EDF66CD549F1}"/>
              </a:ext>
            </a:extLst>
          </p:cNvPr>
          <p:cNvSpPr txBox="1"/>
          <p:nvPr/>
        </p:nvSpPr>
        <p:spPr>
          <a:xfrm>
            <a:off x="9837698" y="462689"/>
            <a:ext cx="7624690"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・座標系が混在</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・属性名が不統一</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・欠損・文字化け・型不整合</a:t>
            </a:r>
            <a:endParaRPr lang="en-US" altLang="ja-JP" sz="2800" b="0" dirty="0">
              <a:solidFill>
                <a:srgbClr val="3B3B3B"/>
              </a:solidFill>
              <a:effectLst/>
              <a:latin typeface="+mn-ea"/>
              <a:ea typeface="+mn-ea"/>
            </a:endParaRPr>
          </a:p>
          <a:p>
            <a:pPr>
              <a:buNone/>
            </a:pPr>
            <a:r>
              <a:rPr lang="ja-JP" altLang="en-US" sz="2800" b="0" dirty="0">
                <a:solidFill>
                  <a:srgbClr val="3B3B3B"/>
                </a:solidFill>
                <a:effectLst/>
                <a:latin typeface="+mn-ea"/>
                <a:ea typeface="+mn-ea"/>
              </a:rPr>
              <a:t>　　　（緯度経度が空、文字コード崩れ）</a:t>
            </a:r>
          </a:p>
        </p:txBody>
      </p:sp>
      <p:sp>
        <p:nvSpPr>
          <p:cNvPr id="3" name="Google Shape;96;p2">
            <a:extLst>
              <a:ext uri="{FF2B5EF4-FFF2-40B4-BE49-F238E27FC236}">
                <a16:creationId xmlns:a16="http://schemas.microsoft.com/office/drawing/2014/main" id="{B7CFB843-41BC-F207-B094-602A8E0601AE}"/>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18"/>
        <p:cNvGrpSpPr/>
        <p:nvPr/>
      </p:nvGrpSpPr>
      <p:grpSpPr>
        <a:xfrm>
          <a:off x="0" y="0"/>
          <a:ext cx="0" cy="0"/>
          <a:chOff x="0" y="0"/>
          <a:chExt cx="0" cy="0"/>
        </a:xfrm>
      </p:grpSpPr>
      <p:pic>
        <p:nvPicPr>
          <p:cNvPr id="4" name="Picture 2" descr="画像が生成されました">
            <a:extLst>
              <a:ext uri="{FF2B5EF4-FFF2-40B4-BE49-F238E27FC236}">
                <a16:creationId xmlns:a16="http://schemas.microsoft.com/office/drawing/2014/main" id="{5654493A-2213-F8F9-9680-2721D0B99396}"/>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20" name="Google Shape;120;p4"/>
          <p:cNvGrpSpPr/>
          <p:nvPr/>
        </p:nvGrpSpPr>
        <p:grpSpPr>
          <a:xfrm>
            <a:off x="0" y="0"/>
            <a:ext cx="18288000" cy="10287000"/>
            <a:chOff x="0" y="0"/>
            <a:chExt cx="4816593" cy="2709333"/>
          </a:xfrm>
        </p:grpSpPr>
        <p:sp>
          <p:nvSpPr>
            <p:cNvPr id="121" name="Google Shape;121;p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47450"/>
              </a:srgbClr>
            </a:solidFill>
            <a:ln>
              <a:noFill/>
            </a:ln>
          </p:spPr>
        </p:sp>
        <p:sp>
          <p:nvSpPr>
            <p:cNvPr id="122" name="Google Shape;122;p4"/>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4"/>
          <p:cNvGrpSpPr/>
          <p:nvPr/>
        </p:nvGrpSpPr>
        <p:grpSpPr>
          <a:xfrm>
            <a:off x="-1" y="7538389"/>
            <a:ext cx="18288001" cy="2456602"/>
            <a:chOff x="0" y="0"/>
            <a:chExt cx="5393294" cy="647006"/>
          </a:xfrm>
        </p:grpSpPr>
        <p:sp>
          <p:nvSpPr>
            <p:cNvPr id="124" name="Google Shape;124;p4"/>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25" name="Google Shape;125;p4"/>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4"/>
          <p:cNvGrpSpPr/>
          <p:nvPr/>
        </p:nvGrpSpPr>
        <p:grpSpPr>
          <a:xfrm>
            <a:off x="6905859" y="2318306"/>
            <a:ext cx="4476282" cy="4476282"/>
            <a:chOff x="0" y="0"/>
            <a:chExt cx="812800" cy="812800"/>
          </a:xfrm>
        </p:grpSpPr>
        <p:sp>
          <p:nvSpPr>
            <p:cNvPr id="127" name="Google Shape;127;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4"/>
          <p:cNvSpPr/>
          <p:nvPr/>
        </p:nvSpPr>
        <p:spPr>
          <a:xfrm>
            <a:off x="8172193" y="2626046"/>
            <a:ext cx="1155705" cy="2201342"/>
          </a:xfrm>
          <a:custGeom>
            <a:avLst/>
            <a:gdLst/>
            <a:ahLst/>
            <a:cxnLst/>
            <a:rect l="l" t="t" r="r" b="b"/>
            <a:pathLst>
              <a:path w="1155705" h="2201342" extrusionOk="0">
                <a:moveTo>
                  <a:pt x="0" y="0"/>
                </a:moveTo>
                <a:lnTo>
                  <a:pt x="1155705" y="0"/>
                </a:lnTo>
                <a:lnTo>
                  <a:pt x="1155705" y="2201342"/>
                </a:lnTo>
                <a:lnTo>
                  <a:pt x="0" y="2201342"/>
                </a:lnTo>
                <a:lnTo>
                  <a:pt x="0" y="0"/>
                </a:lnTo>
                <a:close/>
              </a:path>
            </a:pathLst>
          </a:custGeom>
          <a:blipFill rotWithShape="1">
            <a:blip r:embed="rId4">
              <a:alphaModFix/>
            </a:blip>
            <a:stretch>
              <a:fillRect/>
            </a:stretch>
          </a:blipFill>
          <a:ln>
            <a:noFill/>
          </a:ln>
        </p:spPr>
      </p:sp>
      <p:sp>
        <p:nvSpPr>
          <p:cNvPr id="130" name="Google Shape;130;p4"/>
          <p:cNvSpPr txBox="1"/>
          <p:nvPr/>
        </p:nvSpPr>
        <p:spPr>
          <a:xfrm>
            <a:off x="7413317" y="4827388"/>
            <a:ext cx="3636979"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操作・環境の敷居が高く導入困難</a:t>
            </a:r>
          </a:p>
        </p:txBody>
      </p:sp>
      <p:grpSp>
        <p:nvGrpSpPr>
          <p:cNvPr id="131" name="Google Shape;131;p4"/>
          <p:cNvGrpSpPr/>
          <p:nvPr/>
        </p:nvGrpSpPr>
        <p:grpSpPr>
          <a:xfrm>
            <a:off x="1462286" y="2318306"/>
            <a:ext cx="4476282" cy="4476282"/>
            <a:chOff x="0" y="0"/>
            <a:chExt cx="5968376" cy="5968376"/>
          </a:xfrm>
        </p:grpSpPr>
        <p:grpSp>
          <p:nvGrpSpPr>
            <p:cNvPr id="132" name="Google Shape;132;p4"/>
            <p:cNvGrpSpPr/>
            <p:nvPr/>
          </p:nvGrpSpPr>
          <p:grpSpPr>
            <a:xfrm>
              <a:off x="0" y="0"/>
              <a:ext cx="5968376" cy="5968376"/>
              <a:chOff x="0" y="0"/>
              <a:chExt cx="812800" cy="812800"/>
            </a:xfrm>
          </p:grpSpPr>
          <p:sp>
            <p:nvSpPr>
              <p:cNvPr id="133" name="Google Shape;13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5" name="Google Shape;135;p4"/>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5">
                <a:alphaModFix/>
              </a:blip>
              <a:stretch>
                <a:fillRect/>
              </a:stretch>
            </a:blipFill>
            <a:ln>
              <a:noFill/>
            </a:ln>
          </p:spPr>
        </p:sp>
      </p:grpSp>
      <p:sp>
        <p:nvSpPr>
          <p:cNvPr id="137" name="Google Shape;137;p4"/>
          <p:cNvSpPr/>
          <p:nvPr/>
        </p:nvSpPr>
        <p:spPr>
          <a:xfrm>
            <a:off x="9144000" y="3607125"/>
            <a:ext cx="1180327" cy="1220263"/>
          </a:xfrm>
          <a:custGeom>
            <a:avLst/>
            <a:gdLst/>
            <a:ahLst/>
            <a:cxnLst/>
            <a:rect l="l" t="t" r="r" b="b"/>
            <a:pathLst>
              <a:path w="1180327" h="1220263" extrusionOk="0">
                <a:moveTo>
                  <a:pt x="0" y="0"/>
                </a:moveTo>
                <a:lnTo>
                  <a:pt x="1180327" y="0"/>
                </a:lnTo>
                <a:lnTo>
                  <a:pt x="1180327" y="1220263"/>
                </a:lnTo>
                <a:lnTo>
                  <a:pt x="0" y="1220263"/>
                </a:lnTo>
                <a:lnTo>
                  <a:pt x="0" y="0"/>
                </a:lnTo>
                <a:close/>
              </a:path>
            </a:pathLst>
          </a:custGeom>
          <a:blipFill rotWithShape="1">
            <a:blip r:embed="rId6">
              <a:alphaModFix/>
            </a:blip>
            <a:stretch>
              <a:fillRect/>
            </a:stretch>
          </a:blipFill>
          <a:ln>
            <a:noFill/>
          </a:ln>
        </p:spPr>
      </p:sp>
      <p:sp>
        <p:nvSpPr>
          <p:cNvPr id="2" name="雲 1">
            <a:extLst>
              <a:ext uri="{FF2B5EF4-FFF2-40B4-BE49-F238E27FC236}">
                <a16:creationId xmlns:a16="http://schemas.microsoft.com/office/drawing/2014/main" id="{5515EE6C-C024-8C79-7FAE-EEC0A9D3045C}"/>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Google Shape;136;p4">
            <a:extLst>
              <a:ext uri="{FF2B5EF4-FFF2-40B4-BE49-F238E27FC236}">
                <a16:creationId xmlns:a16="http://schemas.microsoft.com/office/drawing/2014/main" id="{1F89C173-8F98-A593-A6A6-16552947793C}"/>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t>形式・品質が統一されず利用困難</a:t>
            </a:r>
          </a:p>
        </p:txBody>
      </p:sp>
      <p:sp>
        <p:nvSpPr>
          <p:cNvPr id="6" name="テキスト ボックス 5">
            <a:extLst>
              <a:ext uri="{FF2B5EF4-FFF2-40B4-BE49-F238E27FC236}">
                <a16:creationId xmlns:a16="http://schemas.microsoft.com/office/drawing/2014/main" id="{584EE58A-0523-D1B2-83AE-C4F669F7C0C6}"/>
              </a:ext>
            </a:extLst>
          </p:cNvPr>
          <p:cNvSpPr txBox="1"/>
          <p:nvPr/>
        </p:nvSpPr>
        <p:spPr>
          <a:xfrm>
            <a:off x="9837698" y="462689"/>
            <a:ext cx="7846072"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・タイトルやタグが不明瞭／統一されていない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ja-JP" altLang="en-US" sz="2800" b="0" dirty="0">
                <a:solidFill>
                  <a:srgbClr val="3B3B3B"/>
                </a:solidFill>
                <a:effectLst/>
                <a:latin typeface="+mn-ea"/>
                <a:ea typeface="+mn-ea"/>
              </a:rPr>
              <a:t>キーワード検索でヒットしない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a:t>
            </a:r>
            <a:r>
              <a:rPr lang="ja-JP" altLang="en-US" sz="2800" b="0" dirty="0">
                <a:solidFill>
                  <a:srgbClr val="3B3B3B"/>
                </a:solidFill>
                <a:effectLst/>
                <a:latin typeface="+mn-ea"/>
                <a:ea typeface="+mn-ea"/>
              </a:rPr>
              <a:t>中身が想像できない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何のデータか理解しにくい</a:t>
            </a:r>
            <a:endParaRPr lang="en-US" altLang="ja-JP" sz="2800" b="0" dirty="0">
              <a:solidFill>
                <a:srgbClr val="3B3B3B"/>
              </a:solidFill>
              <a:effectLst/>
              <a:latin typeface="+mn-ea"/>
              <a:ea typeface="+mn-ea"/>
            </a:endParaRPr>
          </a:p>
        </p:txBody>
      </p:sp>
      <p:sp>
        <p:nvSpPr>
          <p:cNvPr id="3" name="Google Shape;96;p2">
            <a:extLst>
              <a:ext uri="{FF2B5EF4-FFF2-40B4-BE49-F238E27FC236}">
                <a16:creationId xmlns:a16="http://schemas.microsoft.com/office/drawing/2014/main" id="{F03F725D-FD07-0242-92A4-46FCF9CD99BD}"/>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0ED"/>
        </a:solidFill>
        <a:effectLst/>
      </p:bgPr>
    </p:bg>
    <p:spTree>
      <p:nvGrpSpPr>
        <p:cNvPr id="1" name="Shape 142"/>
        <p:cNvGrpSpPr/>
        <p:nvPr/>
      </p:nvGrpSpPr>
      <p:grpSpPr>
        <a:xfrm>
          <a:off x="0" y="0"/>
          <a:ext cx="0" cy="0"/>
          <a:chOff x="0" y="0"/>
          <a:chExt cx="0" cy="0"/>
        </a:xfrm>
      </p:grpSpPr>
      <p:pic>
        <p:nvPicPr>
          <p:cNvPr id="2" name="Picture 2" descr="画像が生成されました">
            <a:extLst>
              <a:ext uri="{FF2B5EF4-FFF2-40B4-BE49-F238E27FC236}">
                <a16:creationId xmlns:a16="http://schemas.microsoft.com/office/drawing/2014/main" id="{E9CEE761-1540-ABB4-869C-33C370EBD462}"/>
              </a:ext>
            </a:extLst>
          </p:cNvPr>
          <p:cNvPicPr>
            <a:picLocks noChangeAspect="1" noChangeArrowheads="1"/>
          </p:cNvPicPr>
          <p:nvPr/>
        </p:nvPicPr>
        <p:blipFill rotWithShape="1">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1581" b="10017"/>
          <a:stretch>
            <a:fillRect/>
          </a:stretch>
        </p:blipFill>
        <p:spPr bwMode="auto">
          <a:xfrm>
            <a:off x="5531380" y="1448973"/>
            <a:ext cx="6858000" cy="7036510"/>
          </a:xfrm>
          <a:prstGeom prst="rect">
            <a:avLst/>
          </a:prstGeom>
          <a:noFill/>
          <a:extLst>
            <a:ext uri="{909E8E84-426E-40DD-AFC4-6F175D3DCCD1}">
              <a14:hiddenFill xmlns:a14="http://schemas.microsoft.com/office/drawing/2010/main">
                <a:solidFill>
                  <a:srgbClr val="FFFFFF"/>
                </a:solidFill>
              </a14:hiddenFill>
            </a:ext>
          </a:extLst>
        </p:spPr>
      </p:pic>
      <p:grpSp>
        <p:nvGrpSpPr>
          <p:cNvPr id="144" name="Google Shape;144;p5"/>
          <p:cNvGrpSpPr/>
          <p:nvPr/>
        </p:nvGrpSpPr>
        <p:grpSpPr>
          <a:xfrm>
            <a:off x="0" y="0"/>
            <a:ext cx="18288000" cy="10528707"/>
            <a:chOff x="0" y="0"/>
            <a:chExt cx="4816593" cy="2772993"/>
          </a:xfrm>
        </p:grpSpPr>
        <p:sp>
          <p:nvSpPr>
            <p:cNvPr id="145" name="Google Shape;145;p5"/>
            <p:cNvSpPr/>
            <p:nvPr/>
          </p:nvSpPr>
          <p:spPr>
            <a:xfrm>
              <a:off x="0" y="0"/>
              <a:ext cx="4816592" cy="2772993"/>
            </a:xfrm>
            <a:custGeom>
              <a:avLst/>
              <a:gdLst/>
              <a:ahLst/>
              <a:cxnLst/>
              <a:rect l="l" t="t" r="r" b="b"/>
              <a:pathLst>
                <a:path w="4816592" h="2772993" extrusionOk="0">
                  <a:moveTo>
                    <a:pt x="0" y="0"/>
                  </a:moveTo>
                  <a:lnTo>
                    <a:pt x="4816592" y="0"/>
                  </a:lnTo>
                  <a:lnTo>
                    <a:pt x="4816592" y="2772993"/>
                  </a:lnTo>
                  <a:lnTo>
                    <a:pt x="0" y="2772993"/>
                  </a:lnTo>
                  <a:close/>
                </a:path>
              </a:pathLst>
            </a:custGeom>
            <a:solidFill>
              <a:srgbClr val="000000">
                <a:alpha val="47450"/>
              </a:srgbClr>
            </a:solidFill>
            <a:ln>
              <a:noFill/>
            </a:ln>
          </p:spPr>
        </p:sp>
        <p:sp>
          <p:nvSpPr>
            <p:cNvPr id="146" name="Google Shape;146;p5"/>
            <p:cNvSpPr txBox="1"/>
            <p:nvPr/>
          </p:nvSpPr>
          <p:spPr>
            <a:xfrm>
              <a:off x="0" y="0"/>
              <a:ext cx="4816593" cy="277299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5"/>
          <p:cNvGrpSpPr/>
          <p:nvPr/>
        </p:nvGrpSpPr>
        <p:grpSpPr>
          <a:xfrm>
            <a:off x="-1" y="7538389"/>
            <a:ext cx="18288001" cy="2456602"/>
            <a:chOff x="0" y="0"/>
            <a:chExt cx="5393294" cy="647006"/>
          </a:xfrm>
        </p:grpSpPr>
        <p:sp>
          <p:nvSpPr>
            <p:cNvPr id="148" name="Google Shape;148;p5"/>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F5FBF9"/>
            </a:solidFill>
            <a:ln>
              <a:noFill/>
            </a:ln>
          </p:spPr>
        </p:sp>
        <p:sp>
          <p:nvSpPr>
            <p:cNvPr id="149" name="Google Shape;149;p5"/>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5"/>
          <p:cNvGrpSpPr/>
          <p:nvPr/>
        </p:nvGrpSpPr>
        <p:grpSpPr>
          <a:xfrm>
            <a:off x="6905859" y="2318306"/>
            <a:ext cx="4476282" cy="4476282"/>
            <a:chOff x="0" y="0"/>
            <a:chExt cx="812800" cy="812800"/>
          </a:xfrm>
        </p:grpSpPr>
        <p:sp>
          <p:nvSpPr>
            <p:cNvPr id="151" name="Google Shape;151;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5"/>
          <p:cNvSpPr/>
          <p:nvPr/>
        </p:nvSpPr>
        <p:spPr>
          <a:xfrm>
            <a:off x="8172193" y="2626046"/>
            <a:ext cx="1155705" cy="2201342"/>
          </a:xfrm>
          <a:custGeom>
            <a:avLst/>
            <a:gdLst/>
            <a:ahLst/>
            <a:cxnLst/>
            <a:rect l="l" t="t" r="r" b="b"/>
            <a:pathLst>
              <a:path w="1155705" h="2201342" extrusionOk="0">
                <a:moveTo>
                  <a:pt x="0" y="0"/>
                </a:moveTo>
                <a:lnTo>
                  <a:pt x="1155705" y="0"/>
                </a:lnTo>
                <a:lnTo>
                  <a:pt x="1155705" y="2201342"/>
                </a:lnTo>
                <a:lnTo>
                  <a:pt x="0" y="2201342"/>
                </a:lnTo>
                <a:lnTo>
                  <a:pt x="0" y="0"/>
                </a:lnTo>
                <a:close/>
              </a:path>
            </a:pathLst>
          </a:custGeom>
          <a:blipFill rotWithShape="1">
            <a:blip r:embed="rId4">
              <a:alphaModFix/>
            </a:blip>
            <a:stretch>
              <a:fillRect/>
            </a:stretch>
          </a:blipFill>
          <a:ln>
            <a:noFill/>
          </a:ln>
        </p:spPr>
      </p:sp>
      <p:grpSp>
        <p:nvGrpSpPr>
          <p:cNvPr id="154" name="Google Shape;154;p5"/>
          <p:cNvGrpSpPr/>
          <p:nvPr/>
        </p:nvGrpSpPr>
        <p:grpSpPr>
          <a:xfrm>
            <a:off x="1462286" y="2318306"/>
            <a:ext cx="4476282" cy="4476282"/>
            <a:chOff x="0" y="0"/>
            <a:chExt cx="5968376" cy="5968376"/>
          </a:xfrm>
        </p:grpSpPr>
        <p:grpSp>
          <p:nvGrpSpPr>
            <p:cNvPr id="155" name="Google Shape;155;p5"/>
            <p:cNvGrpSpPr/>
            <p:nvPr/>
          </p:nvGrpSpPr>
          <p:grpSpPr>
            <a:xfrm>
              <a:off x="0" y="0"/>
              <a:ext cx="5968376" cy="5968376"/>
              <a:chOff x="0" y="0"/>
              <a:chExt cx="812800" cy="812800"/>
            </a:xfrm>
          </p:grpSpPr>
          <p:sp>
            <p:nvSpPr>
              <p:cNvPr id="156" name="Google Shape;156;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8" name="Google Shape;158;p5"/>
            <p:cNvSpPr/>
            <p:nvPr/>
          </p:nvSpPr>
          <p:spPr>
            <a:xfrm>
              <a:off x="1385714" y="810642"/>
              <a:ext cx="3001373" cy="2487388"/>
            </a:xfrm>
            <a:custGeom>
              <a:avLst/>
              <a:gdLst/>
              <a:ahLst/>
              <a:cxnLst/>
              <a:rect l="l" t="t" r="r" b="b"/>
              <a:pathLst>
                <a:path w="3001373" h="2487388" extrusionOk="0">
                  <a:moveTo>
                    <a:pt x="0" y="0"/>
                  </a:moveTo>
                  <a:lnTo>
                    <a:pt x="3001373" y="0"/>
                  </a:lnTo>
                  <a:lnTo>
                    <a:pt x="3001373" y="2487388"/>
                  </a:lnTo>
                  <a:lnTo>
                    <a:pt x="0" y="2487388"/>
                  </a:lnTo>
                  <a:lnTo>
                    <a:pt x="0" y="0"/>
                  </a:lnTo>
                  <a:close/>
                </a:path>
              </a:pathLst>
            </a:custGeom>
            <a:blipFill rotWithShape="1">
              <a:blip r:embed="rId5">
                <a:alphaModFix/>
              </a:blip>
              <a:stretch>
                <a:fillRect/>
              </a:stretch>
            </a:blipFill>
            <a:ln>
              <a:noFill/>
            </a:ln>
          </p:spPr>
        </p:sp>
      </p:grpSp>
      <p:grpSp>
        <p:nvGrpSpPr>
          <p:cNvPr id="160" name="Google Shape;160;p5"/>
          <p:cNvGrpSpPr/>
          <p:nvPr/>
        </p:nvGrpSpPr>
        <p:grpSpPr>
          <a:xfrm>
            <a:off x="12349460" y="2318306"/>
            <a:ext cx="4476282" cy="4476282"/>
            <a:chOff x="0" y="0"/>
            <a:chExt cx="5968376" cy="5968376"/>
          </a:xfrm>
        </p:grpSpPr>
        <p:sp>
          <p:nvSpPr>
            <p:cNvPr id="161" name="Google Shape;161;p5"/>
            <p:cNvSpPr/>
            <p:nvPr/>
          </p:nvSpPr>
          <p:spPr>
            <a:xfrm rot="122930">
              <a:off x="3657825" y="1419164"/>
              <a:ext cx="940960" cy="917436"/>
            </a:xfrm>
            <a:custGeom>
              <a:avLst/>
              <a:gdLst/>
              <a:ahLst/>
              <a:cxnLst/>
              <a:rect l="l" t="t" r="r" b="b"/>
              <a:pathLst>
                <a:path w="940960" h="917436" extrusionOk="0">
                  <a:moveTo>
                    <a:pt x="0" y="0"/>
                  </a:moveTo>
                  <a:lnTo>
                    <a:pt x="940960" y="0"/>
                  </a:lnTo>
                  <a:lnTo>
                    <a:pt x="940960" y="917436"/>
                  </a:lnTo>
                  <a:lnTo>
                    <a:pt x="0" y="917436"/>
                  </a:lnTo>
                  <a:lnTo>
                    <a:pt x="0" y="0"/>
                  </a:lnTo>
                  <a:close/>
                </a:path>
              </a:pathLst>
            </a:custGeom>
            <a:blipFill rotWithShape="1">
              <a:blip r:embed="rId6">
                <a:alphaModFix/>
              </a:blip>
              <a:stretch>
                <a:fillRect/>
              </a:stretch>
            </a:blipFill>
            <a:ln>
              <a:noFill/>
            </a:ln>
          </p:spPr>
        </p:sp>
        <p:grpSp>
          <p:nvGrpSpPr>
            <p:cNvPr id="162" name="Google Shape;162;p5"/>
            <p:cNvGrpSpPr/>
            <p:nvPr/>
          </p:nvGrpSpPr>
          <p:grpSpPr>
            <a:xfrm>
              <a:off x="0" y="0"/>
              <a:ext cx="5968376" cy="5968376"/>
              <a:chOff x="0" y="0"/>
              <a:chExt cx="812800" cy="812800"/>
            </a:xfrm>
          </p:grpSpPr>
          <p:sp>
            <p:nvSpPr>
              <p:cNvPr id="163" name="Google Shape;16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5" name="Google Shape;165;p5"/>
            <p:cNvSpPr/>
            <p:nvPr/>
          </p:nvSpPr>
          <p:spPr>
            <a:xfrm>
              <a:off x="1587462" y="959370"/>
              <a:ext cx="2332813" cy="2338660"/>
            </a:xfrm>
            <a:custGeom>
              <a:avLst/>
              <a:gdLst/>
              <a:ahLst/>
              <a:cxnLst/>
              <a:rect l="l" t="t" r="r" b="b"/>
              <a:pathLst>
                <a:path w="2332813" h="2338660" extrusionOk="0">
                  <a:moveTo>
                    <a:pt x="0" y="0"/>
                  </a:moveTo>
                  <a:lnTo>
                    <a:pt x="2332814" y="0"/>
                  </a:lnTo>
                  <a:lnTo>
                    <a:pt x="2332814" y="2338660"/>
                  </a:lnTo>
                  <a:lnTo>
                    <a:pt x="0" y="2338660"/>
                  </a:lnTo>
                  <a:lnTo>
                    <a:pt x="0" y="0"/>
                  </a:lnTo>
                  <a:close/>
                </a:path>
              </a:pathLst>
            </a:custGeom>
            <a:blipFill rotWithShape="1">
              <a:blip r:embed="rId7">
                <a:alphaModFix/>
              </a:blip>
              <a:stretch>
                <a:fillRect/>
              </a:stretch>
            </a:blipFill>
            <a:ln>
              <a:noFill/>
            </a:ln>
          </p:spPr>
        </p:sp>
        <p:sp>
          <p:nvSpPr>
            <p:cNvPr id="166" name="Google Shape;166;p5"/>
            <p:cNvSpPr txBox="1"/>
            <p:nvPr/>
          </p:nvSpPr>
          <p:spPr>
            <a:xfrm>
              <a:off x="631935" y="3307132"/>
              <a:ext cx="4704431" cy="1838452"/>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rgbClr val="FF0000"/>
                  </a:solidFill>
                </a:rPr>
                <a:t>欲しいデータが見つけにくい</a:t>
              </a:r>
            </a:p>
          </p:txBody>
        </p:sp>
        <p:sp>
          <p:nvSpPr>
            <p:cNvPr id="167" name="Google Shape;167;p5"/>
            <p:cNvSpPr/>
            <p:nvPr/>
          </p:nvSpPr>
          <p:spPr>
            <a:xfrm>
              <a:off x="3809963" y="1297221"/>
              <a:ext cx="940960" cy="917436"/>
            </a:xfrm>
            <a:custGeom>
              <a:avLst/>
              <a:gdLst/>
              <a:ahLst/>
              <a:cxnLst/>
              <a:rect l="l" t="t" r="r" b="b"/>
              <a:pathLst>
                <a:path w="940960" h="917436" extrusionOk="0">
                  <a:moveTo>
                    <a:pt x="0" y="0"/>
                  </a:moveTo>
                  <a:lnTo>
                    <a:pt x="940961" y="0"/>
                  </a:lnTo>
                  <a:lnTo>
                    <a:pt x="940961" y="917436"/>
                  </a:lnTo>
                  <a:lnTo>
                    <a:pt x="0" y="917436"/>
                  </a:lnTo>
                  <a:lnTo>
                    <a:pt x="0" y="0"/>
                  </a:lnTo>
                  <a:close/>
                </a:path>
              </a:pathLst>
            </a:custGeom>
            <a:blipFill rotWithShape="1">
              <a:blip r:embed="rId6">
                <a:alphaModFix/>
              </a:blip>
              <a:stretch>
                <a:fillRect/>
              </a:stretch>
            </a:blipFill>
            <a:ln>
              <a:noFill/>
            </a:ln>
          </p:spPr>
        </p:sp>
      </p:grpSp>
      <p:sp>
        <p:nvSpPr>
          <p:cNvPr id="168" name="Google Shape;168;p5"/>
          <p:cNvSpPr/>
          <p:nvPr/>
        </p:nvSpPr>
        <p:spPr>
          <a:xfrm>
            <a:off x="9144000" y="3607125"/>
            <a:ext cx="1180327" cy="1220263"/>
          </a:xfrm>
          <a:custGeom>
            <a:avLst/>
            <a:gdLst/>
            <a:ahLst/>
            <a:cxnLst/>
            <a:rect l="l" t="t" r="r" b="b"/>
            <a:pathLst>
              <a:path w="1180327" h="1220263" extrusionOk="0">
                <a:moveTo>
                  <a:pt x="0" y="0"/>
                </a:moveTo>
                <a:lnTo>
                  <a:pt x="1180327" y="0"/>
                </a:lnTo>
                <a:lnTo>
                  <a:pt x="1180327" y="1220263"/>
                </a:lnTo>
                <a:lnTo>
                  <a:pt x="0" y="1220263"/>
                </a:lnTo>
                <a:lnTo>
                  <a:pt x="0" y="0"/>
                </a:lnTo>
                <a:close/>
              </a:path>
            </a:pathLst>
          </a:custGeom>
          <a:blipFill rotWithShape="1">
            <a:blip r:embed="rId8">
              <a:alphaModFix/>
            </a:blip>
            <a:stretch>
              <a:fillRect/>
            </a:stretch>
          </a:blipFill>
          <a:ln>
            <a:noFill/>
          </a:ln>
        </p:spPr>
      </p:sp>
      <p:sp>
        <p:nvSpPr>
          <p:cNvPr id="4" name="雲 3">
            <a:extLst>
              <a:ext uri="{FF2B5EF4-FFF2-40B4-BE49-F238E27FC236}">
                <a16:creationId xmlns:a16="http://schemas.microsoft.com/office/drawing/2014/main" id="{299BB402-8A9C-8BF4-52A8-8EBF9FD24ADA}"/>
              </a:ext>
            </a:extLst>
          </p:cNvPr>
          <p:cNvSpPr/>
          <p:nvPr/>
        </p:nvSpPr>
        <p:spPr>
          <a:xfrm>
            <a:off x="8750045" y="2785"/>
            <a:ext cx="8933725" cy="2748611"/>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Google Shape;136;p4">
            <a:extLst>
              <a:ext uri="{FF2B5EF4-FFF2-40B4-BE49-F238E27FC236}">
                <a16:creationId xmlns:a16="http://schemas.microsoft.com/office/drawing/2014/main" id="{DD1D0C75-FC90-4F4B-7385-400D75F57307}"/>
              </a:ext>
            </a:extLst>
          </p:cNvPr>
          <p:cNvSpPr txBox="1"/>
          <p:nvPr/>
        </p:nvSpPr>
        <p:spPr>
          <a:xfrm>
            <a:off x="1741188" y="4726328"/>
            <a:ext cx="4063901"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t>形式・品質が統一されず利用困難</a:t>
            </a:r>
          </a:p>
        </p:txBody>
      </p:sp>
      <p:sp>
        <p:nvSpPr>
          <p:cNvPr id="8" name="テキスト ボックス 7">
            <a:extLst>
              <a:ext uri="{FF2B5EF4-FFF2-40B4-BE49-F238E27FC236}">
                <a16:creationId xmlns:a16="http://schemas.microsoft.com/office/drawing/2014/main" id="{9440F0C0-0948-50AE-52BD-1BA4CA1E1BBB}"/>
              </a:ext>
            </a:extLst>
          </p:cNvPr>
          <p:cNvSpPr txBox="1"/>
          <p:nvPr/>
        </p:nvSpPr>
        <p:spPr>
          <a:xfrm>
            <a:off x="9837698" y="462689"/>
            <a:ext cx="7624690" cy="1815882"/>
          </a:xfrm>
          <a:prstGeom prst="rect">
            <a:avLst/>
          </a:prstGeom>
          <a:noFill/>
        </p:spPr>
        <p:txBody>
          <a:bodyPr wrap="square">
            <a:spAutoFit/>
          </a:bodyPr>
          <a:lstStyle/>
          <a:p>
            <a:pPr>
              <a:buNone/>
            </a:pPr>
            <a:r>
              <a:rPr lang="ja-JP" altLang="en-US" sz="2800" b="0" dirty="0">
                <a:solidFill>
                  <a:srgbClr val="3B3B3B"/>
                </a:solidFill>
                <a:effectLst/>
                <a:latin typeface="+mn-ea"/>
                <a:ea typeface="+mn-ea"/>
              </a:rPr>
              <a:t>・</a:t>
            </a:r>
            <a:r>
              <a:rPr lang="en-US" altLang="ja-JP" sz="2800" b="0" dirty="0">
                <a:solidFill>
                  <a:srgbClr val="3B3B3B"/>
                </a:solidFill>
                <a:effectLst/>
                <a:latin typeface="+mn-ea"/>
                <a:ea typeface="+mn-ea"/>
              </a:rPr>
              <a:t>QGIS</a:t>
            </a:r>
            <a:r>
              <a:rPr lang="ja-JP" altLang="en-US" sz="2800" b="0" dirty="0">
                <a:solidFill>
                  <a:srgbClr val="3B3B3B"/>
                </a:solidFill>
                <a:effectLst/>
                <a:latin typeface="+mn-ea"/>
                <a:ea typeface="+mn-ea"/>
              </a:rPr>
              <a:t>や依存ライブラリのインストール・設定</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ja-JP" altLang="en-US" sz="2800" b="0" dirty="0">
                <a:solidFill>
                  <a:srgbClr val="3B3B3B"/>
                </a:solidFill>
                <a:effectLst/>
                <a:latin typeface="+mn-ea"/>
                <a:ea typeface="+mn-ea"/>
              </a:rPr>
              <a:t>が初心者には難しい</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a:t>
            </a:r>
            <a:r>
              <a:rPr lang="en-US" altLang="ja-JP" sz="2800" b="0" dirty="0">
                <a:solidFill>
                  <a:srgbClr val="3B3B3B"/>
                </a:solidFill>
                <a:effectLst/>
                <a:latin typeface="+mn-ea"/>
                <a:ea typeface="+mn-ea"/>
              </a:rPr>
              <a:t>API</a:t>
            </a:r>
            <a:r>
              <a:rPr lang="ja-JP" altLang="en-US" sz="2800" b="0" dirty="0">
                <a:solidFill>
                  <a:srgbClr val="3B3B3B"/>
                </a:solidFill>
                <a:effectLst/>
                <a:latin typeface="+mn-ea"/>
                <a:ea typeface="+mn-ea"/>
              </a:rPr>
              <a:t>キー・認証やデータ取得手順が複雑</a:t>
            </a:r>
            <a:endParaRPr lang="en-US" altLang="ja-JP" sz="2800" b="0" dirty="0">
              <a:solidFill>
                <a:srgbClr val="3B3B3B"/>
              </a:solidFill>
              <a:effectLst/>
              <a:latin typeface="+mn-ea"/>
              <a:ea typeface="+mn-ea"/>
            </a:endParaRPr>
          </a:p>
          <a:p>
            <a:pPr>
              <a:buNone/>
            </a:pPr>
            <a:r>
              <a:rPr lang="ja-JP" altLang="en-US" sz="2800" dirty="0">
                <a:solidFill>
                  <a:srgbClr val="3B3B3B"/>
                </a:solidFill>
                <a:latin typeface="+mn-ea"/>
                <a:ea typeface="+mn-ea"/>
              </a:rPr>
              <a:t>　　</a:t>
            </a:r>
            <a:r>
              <a:rPr lang="en-US" altLang="ja-JP" sz="2800" dirty="0">
                <a:solidFill>
                  <a:srgbClr val="3B3B3B"/>
                </a:solidFill>
                <a:latin typeface="+mn-ea"/>
                <a:ea typeface="+mn-ea"/>
              </a:rPr>
              <a:t>GIS</a:t>
            </a:r>
            <a:r>
              <a:rPr lang="ja-JP" altLang="en-US" sz="2800" dirty="0">
                <a:solidFill>
                  <a:srgbClr val="3B3B3B"/>
                </a:solidFill>
                <a:latin typeface="+mn-ea"/>
                <a:ea typeface="+mn-ea"/>
              </a:rPr>
              <a:t>で利用する方法がわからない</a:t>
            </a:r>
            <a:endParaRPr lang="ja-JP" altLang="en-US" sz="2800" b="0" dirty="0">
              <a:solidFill>
                <a:srgbClr val="3B3B3B"/>
              </a:solidFill>
              <a:effectLst/>
              <a:latin typeface="+mn-ea"/>
              <a:ea typeface="+mn-ea"/>
            </a:endParaRPr>
          </a:p>
        </p:txBody>
      </p:sp>
      <p:sp>
        <p:nvSpPr>
          <p:cNvPr id="10" name="Google Shape;130;p4">
            <a:extLst>
              <a:ext uri="{FF2B5EF4-FFF2-40B4-BE49-F238E27FC236}">
                <a16:creationId xmlns:a16="http://schemas.microsoft.com/office/drawing/2014/main" id="{8D58B3FB-111A-8EE7-2AA6-EE2EA519AEAC}"/>
              </a:ext>
            </a:extLst>
          </p:cNvPr>
          <p:cNvSpPr txBox="1"/>
          <p:nvPr/>
        </p:nvSpPr>
        <p:spPr>
          <a:xfrm>
            <a:off x="7413317" y="4827388"/>
            <a:ext cx="3636979" cy="1378839"/>
          </a:xfrm>
          <a:prstGeom prst="rect">
            <a:avLst/>
          </a:prstGeom>
          <a:noFill/>
          <a:ln>
            <a:noFill/>
          </a:ln>
        </p:spPr>
        <p:txBody>
          <a:bodyPr spcFirstLastPara="1" wrap="square" lIns="0" tIns="0" rIns="0" bIns="0" anchor="t" anchorCtr="0">
            <a:spAutoFit/>
          </a:bodyPr>
          <a:lstStyle/>
          <a:p>
            <a:pPr lvl="0" algn="ctr">
              <a:lnSpc>
                <a:spcPct val="140000"/>
              </a:lnSpc>
            </a:pPr>
            <a:r>
              <a:rPr lang="ja-JP" altLang="en-US" sz="3200" dirty="0">
                <a:solidFill>
                  <a:schemeClr val="tx1"/>
                </a:solidFill>
              </a:rPr>
              <a:t>操作・環境の敷居が高く導入困難</a:t>
            </a:r>
          </a:p>
        </p:txBody>
      </p:sp>
      <p:sp>
        <p:nvSpPr>
          <p:cNvPr id="3" name="Google Shape;96;p2">
            <a:extLst>
              <a:ext uri="{FF2B5EF4-FFF2-40B4-BE49-F238E27FC236}">
                <a16:creationId xmlns:a16="http://schemas.microsoft.com/office/drawing/2014/main" id="{9973591D-C891-A209-7F8B-E44A41E13013}"/>
              </a:ext>
            </a:extLst>
          </p:cNvPr>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みんなが気軽に地図を使える</a:t>
            </a:r>
            <a:endParaRPr lang="en-US" altLang="ja-JP" sz="6000" b="1" dirty="0">
              <a:latin typeface="Noto Sans JP"/>
              <a:ea typeface="Noto Sans JP"/>
              <a:cs typeface="Noto Sans JP"/>
              <a:sym typeface="Noto Sans JP"/>
            </a:endParaRPr>
          </a:p>
          <a:p>
            <a:pPr marL="0" marR="0" lvl="0" indent="0" algn="ctr" rtl="0">
              <a:lnSpc>
                <a:spcPct val="120000"/>
              </a:lnSpc>
              <a:spcBef>
                <a:spcPts val="0"/>
              </a:spcBef>
              <a:spcAft>
                <a:spcPts val="0"/>
              </a:spcAft>
              <a:buNone/>
            </a:pPr>
            <a:r>
              <a:rPr lang="ja-JP" altLang="en-US" sz="6000" b="1" dirty="0">
                <a:latin typeface="Noto Sans JP"/>
                <a:ea typeface="Noto Sans JP"/>
                <a:cs typeface="Noto Sans JP"/>
                <a:sym typeface="Noto Sans JP"/>
              </a:rPr>
              <a:t>ようにするにはどうすれば。。。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174"/>
        <p:cNvGrpSpPr/>
        <p:nvPr/>
      </p:nvGrpSpPr>
      <p:grpSpPr>
        <a:xfrm>
          <a:off x="0" y="0"/>
          <a:ext cx="0" cy="0"/>
          <a:chOff x="0" y="0"/>
          <a:chExt cx="0" cy="0"/>
        </a:xfrm>
      </p:grpSpPr>
      <p:grpSp>
        <p:nvGrpSpPr>
          <p:cNvPr id="175" name="Google Shape;175;p6"/>
          <p:cNvGrpSpPr/>
          <p:nvPr/>
        </p:nvGrpSpPr>
        <p:grpSpPr>
          <a:xfrm>
            <a:off x="-1" y="7538389"/>
            <a:ext cx="18288001" cy="2456602"/>
            <a:chOff x="0" y="0"/>
            <a:chExt cx="5393294" cy="647006"/>
          </a:xfrm>
        </p:grpSpPr>
        <p:sp>
          <p:nvSpPr>
            <p:cNvPr id="176" name="Google Shape;176;p6"/>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177" name="Google Shape;177;p6"/>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9" name="Google Shape;179;p6"/>
          <p:cNvSpPr txBox="1"/>
          <p:nvPr/>
        </p:nvSpPr>
        <p:spPr>
          <a:xfrm>
            <a:off x="1212598" y="7843189"/>
            <a:ext cx="1623060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1" i="0" u="none" strike="noStrike" cap="none" dirty="0" err="1">
                <a:solidFill>
                  <a:srgbClr val="000000"/>
                </a:solidFill>
                <a:latin typeface="Noto Sans JP"/>
                <a:ea typeface="Noto Sans JP"/>
                <a:cs typeface="Noto Sans JP"/>
                <a:sym typeface="Noto Sans JP"/>
              </a:rPr>
              <a:t>そんな迷える</a:t>
            </a:r>
            <a:r>
              <a:rPr lang="ja-JP" altLang="en-US" sz="6000" b="1" i="0" u="none" strike="noStrike" cap="none" dirty="0">
                <a:solidFill>
                  <a:srgbClr val="000000"/>
                </a:solidFill>
                <a:latin typeface="Noto Sans JP"/>
                <a:ea typeface="Noto Sans JP"/>
                <a:cs typeface="Noto Sans JP"/>
                <a:sym typeface="Noto Sans JP"/>
              </a:rPr>
              <a:t>あなた</a:t>
            </a:r>
            <a:r>
              <a:rPr lang="en-US" sz="6000" b="1" i="0" u="none" strike="noStrike" cap="none" dirty="0">
                <a:solidFill>
                  <a:srgbClr val="000000"/>
                </a:solidFill>
                <a:latin typeface="Noto Sans JP"/>
                <a:ea typeface="Noto Sans JP"/>
                <a:cs typeface="Noto Sans JP"/>
                <a:sym typeface="Noto Sans JP"/>
              </a:rPr>
              <a:t>を</a:t>
            </a:r>
            <a:endParaRPr dirty="0"/>
          </a:p>
          <a:p>
            <a:pPr marL="0" marR="0" lvl="0" indent="0" algn="ctr" rtl="0">
              <a:lnSpc>
                <a:spcPct val="120000"/>
              </a:lnSpc>
              <a:spcBef>
                <a:spcPts val="0"/>
              </a:spcBef>
              <a:spcAft>
                <a:spcPts val="0"/>
              </a:spcAft>
              <a:buNone/>
            </a:pPr>
            <a:r>
              <a:rPr lang="en-US" altLang="ja-JP" sz="6000" b="1" i="0" u="none" strike="noStrike" cap="none" dirty="0" err="1">
                <a:solidFill>
                  <a:srgbClr val="000000"/>
                </a:solidFill>
                <a:latin typeface="Noto Sans JP"/>
                <a:ea typeface="Noto Sans JP"/>
                <a:cs typeface="Noto Sans JP"/>
                <a:sym typeface="Noto Sans JP"/>
              </a:rPr>
              <a:t>GeoTokyo</a:t>
            </a:r>
            <a:r>
              <a:rPr lang="en-US" altLang="ja-JP" sz="6000" b="1" i="0" u="none" strike="noStrike" cap="none" dirty="0">
                <a:solidFill>
                  <a:srgbClr val="000000"/>
                </a:solidFill>
                <a:latin typeface="Noto Sans JP"/>
                <a:ea typeface="Noto Sans JP"/>
                <a:cs typeface="Noto Sans JP"/>
                <a:sym typeface="Noto Sans JP"/>
              </a:rPr>
              <a:t>-Hacker</a:t>
            </a:r>
            <a:r>
              <a:rPr lang="ja-JP" altLang="en-US" sz="6000" b="1" i="0" u="none" strike="noStrike" cap="none" dirty="0">
                <a:solidFill>
                  <a:srgbClr val="000000"/>
                </a:solidFill>
                <a:latin typeface="Noto Sans JP"/>
                <a:ea typeface="Noto Sans JP"/>
                <a:cs typeface="Noto Sans JP"/>
                <a:sym typeface="Noto Sans JP"/>
              </a:rPr>
              <a:t>　</a:t>
            </a:r>
            <a:r>
              <a:rPr lang="en-US" sz="6000" b="1" i="0" u="none" strike="noStrike" cap="none" dirty="0" err="1">
                <a:solidFill>
                  <a:srgbClr val="000000"/>
                </a:solidFill>
                <a:latin typeface="Noto Sans JP"/>
                <a:ea typeface="Noto Sans JP"/>
                <a:cs typeface="Noto Sans JP"/>
                <a:sym typeface="Noto Sans JP"/>
              </a:rPr>
              <a:t>がお助けします</a:t>
            </a:r>
            <a:r>
              <a:rPr lang="en-US" sz="6000" b="1" i="0" u="none" strike="noStrike" cap="none" dirty="0">
                <a:solidFill>
                  <a:srgbClr val="000000"/>
                </a:solidFill>
                <a:latin typeface="Noto Sans JP"/>
                <a:ea typeface="Noto Sans JP"/>
                <a:cs typeface="Noto Sans JP"/>
                <a:sym typeface="Noto Sans JP"/>
              </a:rPr>
              <a:t>！</a:t>
            </a:r>
            <a:endParaRPr dirty="0"/>
          </a:p>
        </p:txBody>
      </p:sp>
      <p:sp>
        <p:nvSpPr>
          <p:cNvPr id="180" name="Google Shape;180;p6"/>
          <p:cNvSpPr txBox="1"/>
          <p:nvPr/>
        </p:nvSpPr>
        <p:spPr>
          <a:xfrm>
            <a:off x="7141848" y="2514727"/>
            <a:ext cx="9689349" cy="857927"/>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altLang="ja-JP" sz="4646" b="1" i="0" u="none" strike="noStrike" cap="none" dirty="0" err="1">
                <a:solidFill>
                  <a:srgbClr val="000000"/>
                </a:solidFill>
                <a:latin typeface="Noto Sans JP"/>
                <a:ea typeface="Noto Sans JP"/>
                <a:cs typeface="Noto Sans JP"/>
                <a:sym typeface="Noto Sans JP"/>
              </a:rPr>
              <a:t>GeoTokyo</a:t>
            </a:r>
            <a:r>
              <a:rPr lang="en-US" altLang="ja-JP" sz="4646" b="1" i="0" u="none" strike="noStrike" cap="none" dirty="0">
                <a:solidFill>
                  <a:srgbClr val="000000"/>
                </a:solidFill>
                <a:latin typeface="Noto Sans JP"/>
                <a:ea typeface="Noto Sans JP"/>
                <a:cs typeface="Noto Sans JP"/>
                <a:sym typeface="Noto Sans JP"/>
              </a:rPr>
              <a:t>-Hacker</a:t>
            </a:r>
          </a:p>
        </p:txBody>
      </p:sp>
      <p:sp>
        <p:nvSpPr>
          <p:cNvPr id="181" name="Google Shape;181;p6"/>
          <p:cNvSpPr txBox="1"/>
          <p:nvPr/>
        </p:nvSpPr>
        <p:spPr>
          <a:xfrm>
            <a:off x="9452735" y="3765388"/>
            <a:ext cx="8835265" cy="360072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ja-JP" altLang="en-US" sz="9749" b="1" i="0" u="none" strike="noStrike" cap="none" dirty="0">
                <a:solidFill>
                  <a:srgbClr val="000000"/>
                </a:solidFill>
                <a:latin typeface="Noto Sans JP"/>
                <a:ea typeface="Noto Sans JP"/>
                <a:cs typeface="Noto Sans JP"/>
                <a:sym typeface="Noto Sans JP"/>
              </a:rPr>
              <a:t>みんなの</a:t>
            </a:r>
            <a:endParaRPr lang="en-US" altLang="ja-JP" sz="9749" b="1" i="0" u="none" strike="noStrike" cap="none" dirty="0">
              <a:solidFill>
                <a:srgbClr val="000000"/>
              </a:solidFill>
              <a:latin typeface="Noto Sans JP"/>
              <a:ea typeface="Noto Sans JP"/>
              <a:cs typeface="Noto Sans JP"/>
              <a:sym typeface="Noto Sans JP"/>
            </a:endParaRPr>
          </a:p>
          <a:p>
            <a:pPr marL="0" marR="0" lvl="0" indent="0" algn="l" rtl="0">
              <a:lnSpc>
                <a:spcPct val="120002"/>
              </a:lnSpc>
              <a:spcBef>
                <a:spcPts val="0"/>
              </a:spcBef>
              <a:spcAft>
                <a:spcPts val="0"/>
              </a:spcAft>
              <a:buNone/>
            </a:pPr>
            <a:r>
              <a:rPr lang="ja-JP" altLang="en-US" sz="9749" b="1" i="0" u="none" strike="noStrike" cap="none" dirty="0">
                <a:solidFill>
                  <a:srgbClr val="000000"/>
                </a:solidFill>
                <a:latin typeface="Noto Sans JP"/>
                <a:ea typeface="Noto Sans JP"/>
                <a:cs typeface="Noto Sans JP"/>
                <a:sym typeface="Noto Sans JP"/>
              </a:rPr>
              <a:t>手に届く</a:t>
            </a:r>
            <a:r>
              <a:rPr lang="en-US" altLang="ja-JP" sz="9749" b="1" i="0" u="none" strike="noStrike" cap="none" dirty="0">
                <a:solidFill>
                  <a:srgbClr val="000000"/>
                </a:solidFill>
                <a:latin typeface="Noto Sans JP"/>
                <a:ea typeface="Noto Sans JP"/>
                <a:cs typeface="Noto Sans JP"/>
                <a:sym typeface="Noto Sans JP"/>
              </a:rPr>
              <a:t>GIS</a:t>
            </a:r>
          </a:p>
        </p:txBody>
      </p:sp>
      <p:sp>
        <p:nvSpPr>
          <p:cNvPr id="182" name="Google Shape;182;p6"/>
          <p:cNvSpPr/>
          <p:nvPr/>
        </p:nvSpPr>
        <p:spPr>
          <a:xfrm>
            <a:off x="6802826" y="3972913"/>
            <a:ext cx="2341174" cy="2341174"/>
          </a:xfrm>
          <a:custGeom>
            <a:avLst/>
            <a:gdLst/>
            <a:ahLst/>
            <a:cxnLst/>
            <a:rect l="l" t="t" r="r" b="b"/>
            <a:pathLst>
              <a:path w="2341174" h="2341174" extrusionOk="0">
                <a:moveTo>
                  <a:pt x="0" y="0"/>
                </a:moveTo>
                <a:lnTo>
                  <a:pt x="2341174" y="0"/>
                </a:lnTo>
                <a:lnTo>
                  <a:pt x="2341174" y="2341174"/>
                </a:lnTo>
                <a:lnTo>
                  <a:pt x="0" y="2341174"/>
                </a:lnTo>
                <a:lnTo>
                  <a:pt x="0" y="0"/>
                </a:lnTo>
                <a:close/>
              </a:path>
            </a:pathLst>
          </a:custGeom>
          <a:blipFill rotWithShape="1">
            <a:blip r:embed="rId3">
              <a:alphaModFix/>
            </a:blip>
            <a:stretch>
              <a:fillRect/>
            </a:stretch>
          </a:blipFill>
          <a:ln>
            <a:noFill/>
          </a:ln>
        </p:spPr>
      </p:sp>
      <p:pic>
        <p:nvPicPr>
          <p:cNvPr id="2" name="Picture 2" descr="画像が生成されました">
            <a:extLst>
              <a:ext uri="{FF2B5EF4-FFF2-40B4-BE49-F238E27FC236}">
                <a16:creationId xmlns:a16="http://schemas.microsoft.com/office/drawing/2014/main" id="{34A176E4-3845-D1B5-B49B-C70709BB5E1F}"/>
              </a:ext>
            </a:extLst>
          </p:cNvPr>
          <p:cNvPicPr>
            <a:picLocks noChangeAspect="1" noChangeArrowheads="1"/>
          </p:cNvPicPr>
          <p:nvPr/>
        </p:nvPicPr>
        <p:blipFill>
          <a:blip r:embed="rId4">
            <a:clrChange>
              <a:clrFrom>
                <a:srgbClr val="FFFFFA"/>
              </a:clrFrom>
              <a:clrTo>
                <a:srgbClr val="FFFFFA">
                  <a:alpha val="0"/>
                </a:srgbClr>
              </a:clrTo>
            </a:clrChange>
            <a:extLst>
              <a:ext uri="{28A0092B-C50C-407E-A947-70E740481C1C}">
                <a14:useLocalDpi xmlns:a14="http://schemas.microsoft.com/office/drawing/2010/main" val="0"/>
              </a:ext>
            </a:extLst>
          </a:blip>
          <a:srcRect/>
          <a:stretch>
            <a:fillRect/>
          </a:stretch>
        </p:blipFill>
        <p:spPr bwMode="auto">
          <a:xfrm>
            <a:off x="0" y="350371"/>
            <a:ext cx="7188018" cy="7188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186"/>
        <p:cNvGrpSpPr/>
        <p:nvPr/>
      </p:nvGrpSpPr>
      <p:grpSpPr>
        <a:xfrm>
          <a:off x="0" y="0"/>
          <a:ext cx="0" cy="0"/>
          <a:chOff x="0" y="0"/>
          <a:chExt cx="0" cy="0"/>
        </a:xfrm>
      </p:grpSpPr>
      <p:grpSp>
        <p:nvGrpSpPr>
          <p:cNvPr id="217" name="Google Shape;217;p7"/>
          <p:cNvGrpSpPr/>
          <p:nvPr/>
        </p:nvGrpSpPr>
        <p:grpSpPr>
          <a:xfrm>
            <a:off x="-1" y="7538389"/>
            <a:ext cx="18288001" cy="2456602"/>
            <a:chOff x="0" y="0"/>
            <a:chExt cx="5393294" cy="647006"/>
          </a:xfrm>
        </p:grpSpPr>
        <p:sp>
          <p:nvSpPr>
            <p:cNvPr id="218" name="Google Shape;218;p7"/>
            <p:cNvSpPr/>
            <p:nvPr/>
          </p:nvSpPr>
          <p:spPr>
            <a:xfrm>
              <a:off x="0" y="0"/>
              <a:ext cx="5393294" cy="647006"/>
            </a:xfrm>
            <a:custGeom>
              <a:avLst/>
              <a:gdLst/>
              <a:ahLst/>
              <a:cxnLst/>
              <a:rect l="l" t="t" r="r" b="b"/>
              <a:pathLst>
                <a:path w="5393294" h="647006" extrusionOk="0">
                  <a:moveTo>
                    <a:pt x="0" y="0"/>
                  </a:moveTo>
                  <a:lnTo>
                    <a:pt x="5393294" y="0"/>
                  </a:lnTo>
                  <a:lnTo>
                    <a:pt x="5393294" y="647006"/>
                  </a:lnTo>
                  <a:lnTo>
                    <a:pt x="0" y="647006"/>
                  </a:lnTo>
                  <a:close/>
                </a:path>
              </a:pathLst>
            </a:custGeom>
            <a:solidFill>
              <a:srgbClr val="B5BFC4"/>
            </a:solidFill>
            <a:ln>
              <a:noFill/>
            </a:ln>
          </p:spPr>
        </p:sp>
        <p:sp>
          <p:nvSpPr>
            <p:cNvPr id="219" name="Google Shape;219;p7"/>
            <p:cNvSpPr txBox="1"/>
            <p:nvPr/>
          </p:nvSpPr>
          <p:spPr>
            <a:xfrm>
              <a:off x="0" y="0"/>
              <a:ext cx="5393294" cy="647006"/>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0" name="Google Shape;220;p7"/>
          <p:cNvSpPr txBox="1"/>
          <p:nvPr/>
        </p:nvSpPr>
        <p:spPr>
          <a:xfrm>
            <a:off x="688056" y="7779000"/>
            <a:ext cx="16911886" cy="2215991"/>
          </a:xfrm>
          <a:prstGeom prst="rect">
            <a:avLst/>
          </a:prstGeom>
          <a:noFill/>
          <a:ln>
            <a:noFill/>
          </a:ln>
        </p:spPr>
        <p:txBody>
          <a:bodyPr spcFirstLastPara="1" wrap="square" lIns="0" tIns="0" rIns="0" bIns="0" anchor="t" anchorCtr="0">
            <a:spAutoFit/>
          </a:bodyPr>
          <a:lstStyle/>
          <a:p>
            <a:pPr lvl="0" algn="ctr">
              <a:lnSpc>
                <a:spcPct val="120000"/>
              </a:lnSpc>
            </a:pPr>
            <a:r>
              <a:rPr lang="ja-JP" altLang="en-US" sz="6000" b="1" dirty="0">
                <a:latin typeface="Noto Sans JP"/>
                <a:ea typeface="Noto Sans JP"/>
                <a:cs typeface="Noto Sans JP"/>
                <a:sym typeface="Noto Sans JP"/>
              </a:rPr>
              <a:t>「誰でも」「すぐに」「自由に」</a:t>
            </a:r>
            <a:endParaRPr lang="en-US" altLang="ja-JP" sz="6000" b="1" dirty="0">
              <a:latin typeface="Noto Sans JP"/>
              <a:ea typeface="Noto Sans JP"/>
              <a:cs typeface="Noto Sans JP"/>
              <a:sym typeface="Noto Sans JP"/>
            </a:endParaRPr>
          </a:p>
          <a:p>
            <a:pPr lvl="0" algn="ctr">
              <a:lnSpc>
                <a:spcPct val="120000"/>
              </a:lnSpc>
            </a:pPr>
            <a:r>
              <a:rPr lang="ja-JP" altLang="en-US" sz="6000" b="1" dirty="0">
                <a:latin typeface="Noto Sans JP"/>
                <a:ea typeface="Noto Sans JP"/>
                <a:cs typeface="Noto Sans JP"/>
                <a:sym typeface="Noto Sans JP"/>
              </a:rPr>
              <a:t>地図に載せられる仕組みを作ります。</a:t>
            </a:r>
            <a:endParaRPr dirty="0"/>
          </a:p>
        </p:txBody>
      </p:sp>
      <p:pic>
        <p:nvPicPr>
          <p:cNvPr id="3" name="図 2">
            <a:extLst>
              <a:ext uri="{FF2B5EF4-FFF2-40B4-BE49-F238E27FC236}">
                <a16:creationId xmlns:a16="http://schemas.microsoft.com/office/drawing/2014/main" id="{6ECDEA75-FCEE-0529-BF22-9A89791F284A}"/>
              </a:ext>
            </a:extLst>
          </p:cNvPr>
          <p:cNvPicPr>
            <a:picLocks noChangeAspect="1"/>
          </p:cNvPicPr>
          <p:nvPr/>
        </p:nvPicPr>
        <p:blipFill>
          <a:blip r:embed="rId3"/>
          <a:srcRect t="27199" b="10971"/>
          <a:stretch>
            <a:fillRect/>
          </a:stretch>
        </p:blipFill>
        <p:spPr>
          <a:xfrm>
            <a:off x="-2" y="0"/>
            <a:ext cx="18288002" cy="75383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3A9047E9-59C0-C104-967F-8999D61E767D}"/>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A029D53E-E6FF-2EDA-D20A-4AEC0FF07EFC}"/>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①</a:t>
            </a:r>
            <a:endParaRPr sz="2800" dirty="0"/>
          </a:p>
        </p:txBody>
      </p:sp>
      <p:grpSp>
        <p:nvGrpSpPr>
          <p:cNvPr id="2" name="グループ化 1">
            <a:extLst>
              <a:ext uri="{FF2B5EF4-FFF2-40B4-BE49-F238E27FC236}">
                <a16:creationId xmlns:a16="http://schemas.microsoft.com/office/drawing/2014/main" id="{2215BF55-C116-E6F7-6394-4AD610387BAE}"/>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8AC03760-A917-E8BE-A6E0-8FB51A642883}"/>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887521E3-AC90-EFD8-D3B1-EBC1C76DA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A97990A5-0B67-39C3-F382-288DFEA9D28E}"/>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形式・品質対策</a:t>
            </a:r>
            <a:endParaRPr lang="en-US" altLang="ja-JP" sz="4000" b="1" dirty="0">
              <a:solidFill>
                <a:srgbClr val="800000"/>
              </a:solidFill>
              <a:latin typeface="+mn-ea"/>
            </a:endParaRPr>
          </a:p>
          <a:p>
            <a:pPr>
              <a:buNone/>
            </a:pPr>
            <a:r>
              <a:rPr lang="en-US" altLang="ja-JP" sz="3200" b="1" dirty="0">
                <a:solidFill>
                  <a:schemeClr val="tx1"/>
                </a:solidFill>
                <a:latin typeface="+mn-ea"/>
              </a:rPr>
              <a:t>- </a:t>
            </a:r>
            <a:r>
              <a:rPr lang="ja-JP" altLang="en-US" sz="3200" b="1" dirty="0">
                <a:solidFill>
                  <a:schemeClr val="tx1"/>
                </a:solidFill>
                <a:latin typeface="+mn-ea"/>
              </a:rPr>
              <a:t>自動ジオメトリ化とカラム正規化（日本語対応）で</a:t>
            </a:r>
            <a:r>
              <a:rPr lang="en-US" altLang="ja-JP" sz="3200" b="1" dirty="0">
                <a:solidFill>
                  <a:schemeClr val="tx1"/>
                </a:solidFill>
                <a:latin typeface="+mn-ea"/>
              </a:rPr>
              <a:t>CSV</a:t>
            </a:r>
            <a:r>
              <a:rPr lang="ja-JP" altLang="en-US" sz="3200" b="1" dirty="0">
                <a:solidFill>
                  <a:schemeClr val="tx1"/>
                </a:solidFill>
                <a:latin typeface="+mn-ea"/>
              </a:rPr>
              <a:t>を地図化しやすくする。</a:t>
            </a:r>
          </a:p>
          <a:p>
            <a:pPr>
              <a:buNone/>
            </a:pPr>
            <a:r>
              <a:rPr lang="en-US" altLang="ja-JP" sz="3200" b="1" dirty="0">
                <a:solidFill>
                  <a:schemeClr val="tx1"/>
                </a:solidFill>
                <a:latin typeface="+mn-ea"/>
              </a:rPr>
              <a:t>- </a:t>
            </a:r>
            <a:r>
              <a:rPr lang="ja-JP" altLang="en-US" sz="3200" b="1" dirty="0">
                <a:solidFill>
                  <a:schemeClr val="tx1"/>
                </a:solidFill>
                <a:latin typeface="+mn-ea"/>
              </a:rPr>
              <a:t>座標系の自動判定とオンザフライ変換でレイヤをそのまま重ねられるようにする。</a:t>
            </a:r>
          </a:p>
          <a:p>
            <a:pPr>
              <a:buNone/>
            </a:pPr>
            <a:r>
              <a:rPr lang="en-US" altLang="ja-JP" sz="3200" b="1" dirty="0">
                <a:solidFill>
                  <a:schemeClr val="tx1"/>
                </a:solidFill>
                <a:latin typeface="+mn-ea"/>
              </a:rPr>
              <a:t>- </a:t>
            </a:r>
            <a:r>
              <a:rPr lang="ja-JP" altLang="en-US" sz="3200" b="1" dirty="0">
                <a:solidFill>
                  <a:schemeClr val="tx1"/>
                </a:solidFill>
                <a:latin typeface="+mn-ea"/>
              </a:rPr>
              <a:t>データ検証・簡易クリーニング機能で欠損・文字化け・型不整合を検出・補正する。</a:t>
            </a:r>
            <a:endParaRPr lang="ja-JP" altLang="en-US" sz="3200" dirty="0">
              <a:solidFill>
                <a:schemeClr val="tx1"/>
              </a:solidFill>
              <a:latin typeface="+mn-ea"/>
            </a:endParaRPr>
          </a:p>
        </p:txBody>
      </p:sp>
      <p:pic>
        <p:nvPicPr>
          <p:cNvPr id="7" name="図 6">
            <a:extLst>
              <a:ext uri="{FF2B5EF4-FFF2-40B4-BE49-F238E27FC236}">
                <a16:creationId xmlns:a16="http://schemas.microsoft.com/office/drawing/2014/main" id="{63A3BBFF-6AC2-BD99-5F0C-E0EB9BE412C0}"/>
              </a:ext>
            </a:extLst>
          </p:cNvPr>
          <p:cNvPicPr>
            <a:picLocks noChangeAspect="1"/>
          </p:cNvPicPr>
          <p:nvPr/>
        </p:nvPicPr>
        <p:blipFill>
          <a:blip r:embed="rId6"/>
          <a:stretch>
            <a:fillRect/>
          </a:stretch>
        </p:blipFill>
        <p:spPr>
          <a:xfrm>
            <a:off x="1837170" y="5255237"/>
            <a:ext cx="4739955" cy="3814649"/>
          </a:xfrm>
          <a:prstGeom prst="rect">
            <a:avLst/>
          </a:prstGeom>
        </p:spPr>
      </p:pic>
      <p:sp>
        <p:nvSpPr>
          <p:cNvPr id="10" name="吹き出し: 角を丸めた四角形 9">
            <a:extLst>
              <a:ext uri="{FF2B5EF4-FFF2-40B4-BE49-F238E27FC236}">
                <a16:creationId xmlns:a16="http://schemas.microsoft.com/office/drawing/2014/main" id="{E27B6E2B-F7B0-6948-7B3F-7B895CEBC619}"/>
              </a:ext>
            </a:extLst>
          </p:cNvPr>
          <p:cNvSpPr/>
          <p:nvPr/>
        </p:nvSpPr>
        <p:spPr>
          <a:xfrm>
            <a:off x="7706716" y="4139516"/>
            <a:ext cx="5883215" cy="3814649"/>
          </a:xfrm>
          <a:prstGeom prst="wedgeRoundRectCallout">
            <a:avLst>
              <a:gd name="adj1" fmla="val -126112"/>
              <a:gd name="adj2" fmla="val -4889"/>
              <a:gd name="adj3" fmla="val 16667"/>
            </a:avLst>
          </a:prstGeom>
          <a:noFill/>
          <a:ln w="444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0A305858-3A86-8C09-AB55-E92A6F7618D7}"/>
              </a:ext>
            </a:extLst>
          </p:cNvPr>
          <p:cNvPicPr>
            <a:picLocks noChangeAspect="1"/>
          </p:cNvPicPr>
          <p:nvPr/>
        </p:nvPicPr>
        <p:blipFill>
          <a:blip r:embed="rId7"/>
          <a:stretch>
            <a:fillRect/>
          </a:stretch>
        </p:blipFill>
        <p:spPr>
          <a:xfrm>
            <a:off x="8452376" y="4388634"/>
            <a:ext cx="4268207" cy="3512928"/>
          </a:xfrm>
          <a:prstGeom prst="rect">
            <a:avLst/>
          </a:prstGeom>
        </p:spPr>
      </p:pic>
    </p:spTree>
    <p:extLst>
      <p:ext uri="{BB962C8B-B14F-4D97-AF65-F5344CB8AC3E}">
        <p14:creationId xmlns:p14="http://schemas.microsoft.com/office/powerpoint/2010/main" val="3771707027"/>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BF9"/>
        </a:solidFill>
        <a:effectLst/>
      </p:bgPr>
    </p:bg>
    <p:spTree>
      <p:nvGrpSpPr>
        <p:cNvPr id="1" name="Shape 272">
          <a:extLst>
            <a:ext uri="{FF2B5EF4-FFF2-40B4-BE49-F238E27FC236}">
              <a16:creationId xmlns:a16="http://schemas.microsoft.com/office/drawing/2014/main" id="{EF125705-2A61-93AF-EA46-943624F29BA9}"/>
            </a:ext>
          </a:extLst>
        </p:cNvPr>
        <p:cNvGrpSpPr/>
        <p:nvPr/>
      </p:nvGrpSpPr>
      <p:grpSpPr>
        <a:xfrm>
          <a:off x="0" y="0"/>
          <a:ext cx="0" cy="0"/>
          <a:chOff x="0" y="0"/>
          <a:chExt cx="0" cy="0"/>
        </a:xfrm>
      </p:grpSpPr>
      <p:sp>
        <p:nvSpPr>
          <p:cNvPr id="313" name="Google Shape;313;p9">
            <a:extLst>
              <a:ext uri="{FF2B5EF4-FFF2-40B4-BE49-F238E27FC236}">
                <a16:creationId xmlns:a16="http://schemas.microsoft.com/office/drawing/2014/main" id="{00240CC3-AEE9-78EF-711D-867C99FAD51B}"/>
              </a:ext>
            </a:extLst>
          </p:cNvPr>
          <p:cNvSpPr txBox="1"/>
          <p:nvPr/>
        </p:nvSpPr>
        <p:spPr>
          <a:xfrm>
            <a:off x="2236912" y="482470"/>
            <a:ext cx="3482871"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Arial"/>
                <a:ea typeface="Arial"/>
                <a:cs typeface="Arial"/>
                <a:sym typeface="Arial"/>
              </a:rPr>
              <a:t>機能</a:t>
            </a:r>
            <a:r>
              <a:rPr lang="ja-JP" altLang="en-US" sz="6000" dirty="0">
                <a:solidFill>
                  <a:srgbClr val="000000"/>
                </a:solidFill>
                <a:latin typeface="Arial"/>
                <a:ea typeface="Arial"/>
                <a:cs typeface="Arial"/>
                <a:sym typeface="Arial"/>
              </a:rPr>
              <a:t>②</a:t>
            </a:r>
            <a:endParaRPr sz="2800" dirty="0"/>
          </a:p>
        </p:txBody>
      </p:sp>
      <p:grpSp>
        <p:nvGrpSpPr>
          <p:cNvPr id="2" name="グループ化 1">
            <a:extLst>
              <a:ext uri="{FF2B5EF4-FFF2-40B4-BE49-F238E27FC236}">
                <a16:creationId xmlns:a16="http://schemas.microsoft.com/office/drawing/2014/main" id="{373D173B-8CBC-E291-2DD0-922DE93AE213}"/>
              </a:ext>
            </a:extLst>
          </p:cNvPr>
          <p:cNvGrpSpPr/>
          <p:nvPr/>
        </p:nvGrpSpPr>
        <p:grpSpPr>
          <a:xfrm>
            <a:off x="15036631" y="0"/>
            <a:ext cx="2699279" cy="2581763"/>
            <a:chOff x="4953070" y="-279571"/>
            <a:chExt cx="5025887" cy="5100676"/>
          </a:xfrm>
        </p:grpSpPr>
        <p:sp>
          <p:nvSpPr>
            <p:cNvPr id="4" name="Google Shape;263;p8">
              <a:extLst>
                <a:ext uri="{FF2B5EF4-FFF2-40B4-BE49-F238E27FC236}">
                  <a16:creationId xmlns:a16="http://schemas.microsoft.com/office/drawing/2014/main" id="{B4E04BD2-D055-45C3-9E78-134831A418F7}"/>
                </a:ext>
              </a:extLst>
            </p:cNvPr>
            <p:cNvSpPr/>
            <p:nvPr/>
          </p:nvSpPr>
          <p:spPr>
            <a:xfrm>
              <a:off x="4953070" y="-279571"/>
              <a:ext cx="5025887" cy="5100676"/>
            </a:xfrm>
            <a:custGeom>
              <a:avLst/>
              <a:gdLst/>
              <a:ahLst/>
              <a:cxnLst/>
              <a:rect l="l" t="t" r="r" b="b"/>
              <a:pathLst>
                <a:path w="6701182" h="6800902" extrusionOk="0">
                  <a:moveTo>
                    <a:pt x="0" y="0"/>
                  </a:moveTo>
                  <a:lnTo>
                    <a:pt x="6701182" y="0"/>
                  </a:lnTo>
                  <a:lnTo>
                    <a:pt x="6701182" y="6800902"/>
                  </a:lnTo>
                  <a:lnTo>
                    <a:pt x="0" y="6800902"/>
                  </a:lnTo>
                  <a:lnTo>
                    <a:pt x="0" y="0"/>
                  </a:lnTo>
                  <a:close/>
                </a:path>
              </a:pathLst>
            </a:custGeom>
            <a:blipFill rotWithShape="1">
              <a:blip r:embed="rId4">
                <a:alphaModFix/>
              </a:blip>
              <a:stretch>
                <a:fillRect l="-742" r="-743"/>
              </a:stretch>
            </a:blipFill>
            <a:ln>
              <a:noFill/>
            </a:ln>
          </p:spPr>
        </p:sp>
        <p:pic>
          <p:nvPicPr>
            <p:cNvPr id="5" name="Picture 2" descr="画像が生成されました">
              <a:extLst>
                <a:ext uri="{FF2B5EF4-FFF2-40B4-BE49-F238E27FC236}">
                  <a16:creationId xmlns:a16="http://schemas.microsoft.com/office/drawing/2014/main" id="{3790FA65-0ACB-B3A8-4975-2938D870D4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740" y="404733"/>
              <a:ext cx="3514123" cy="351412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4BE252CC-CDA7-0C25-DF94-824EB405DE56}"/>
              </a:ext>
            </a:extLst>
          </p:cNvPr>
          <p:cNvSpPr txBox="1"/>
          <p:nvPr/>
        </p:nvSpPr>
        <p:spPr>
          <a:xfrm>
            <a:off x="552091" y="1828297"/>
            <a:ext cx="17563381" cy="2185214"/>
          </a:xfrm>
          <a:prstGeom prst="rect">
            <a:avLst/>
          </a:prstGeom>
          <a:noFill/>
        </p:spPr>
        <p:txBody>
          <a:bodyPr wrap="square">
            <a:spAutoFit/>
          </a:bodyPr>
          <a:lstStyle/>
          <a:p>
            <a:pPr>
              <a:buNone/>
            </a:pPr>
            <a:r>
              <a:rPr lang="ja-JP" altLang="en-US" sz="4000" b="1" dirty="0">
                <a:solidFill>
                  <a:srgbClr val="800000"/>
                </a:solidFill>
                <a:latin typeface="+mn-ea"/>
              </a:rPr>
              <a:t>操作・環境の敷居対策</a:t>
            </a:r>
          </a:p>
          <a:p>
            <a:pPr marL="457200" indent="-457200">
              <a:buFontTx/>
              <a:buChar char="-"/>
            </a:pPr>
            <a:r>
              <a:rPr lang="ja-JP" altLang="en-US" sz="3200" b="1" dirty="0">
                <a:solidFill>
                  <a:schemeClr val="tx1"/>
                </a:solidFill>
                <a:latin typeface="+mn-ea"/>
              </a:rPr>
              <a:t>ワンクリックで検索→一括取得→</a:t>
            </a:r>
            <a:r>
              <a:rPr lang="en-US" altLang="ja-JP" sz="3200" b="1" dirty="0">
                <a:solidFill>
                  <a:schemeClr val="tx1"/>
                </a:solidFill>
                <a:latin typeface="+mn-ea"/>
              </a:rPr>
              <a:t>QGIS</a:t>
            </a:r>
            <a:r>
              <a:rPr lang="ja-JP" altLang="en-US" sz="3200" b="1" dirty="0">
                <a:solidFill>
                  <a:schemeClr val="tx1"/>
                </a:solidFill>
                <a:latin typeface="+mn-ea"/>
              </a:rPr>
              <a:t>表示まで完了する、</a:t>
            </a:r>
            <a:endParaRPr lang="en-US" altLang="ja-JP" sz="3200" b="1" dirty="0">
              <a:solidFill>
                <a:schemeClr val="tx1"/>
              </a:solidFill>
              <a:latin typeface="+mn-ea"/>
            </a:endParaRPr>
          </a:p>
          <a:p>
            <a:pPr marL="457200" indent="-457200">
              <a:buFontTx/>
              <a:buChar char="-"/>
            </a:pPr>
            <a:r>
              <a:rPr lang="en-US" altLang="ja-JP" sz="3200" b="1" dirty="0">
                <a:solidFill>
                  <a:schemeClr val="tx1"/>
                </a:solidFill>
                <a:latin typeface="+mn-ea"/>
              </a:rPr>
              <a:t>CKAN</a:t>
            </a:r>
            <a:r>
              <a:rPr lang="ja-JP" altLang="en-US" sz="3200" b="1" dirty="0">
                <a:solidFill>
                  <a:schemeClr val="tx1"/>
                </a:solidFill>
                <a:latin typeface="+mn-ea"/>
              </a:rPr>
              <a:t>データをローカル（</a:t>
            </a:r>
            <a:r>
              <a:rPr lang="en-US" altLang="ja-JP" sz="3200" b="1" dirty="0">
                <a:solidFill>
                  <a:schemeClr val="tx1"/>
                </a:solidFill>
                <a:latin typeface="+mn-ea"/>
              </a:rPr>
              <a:t>SQLite</a:t>
            </a:r>
            <a:r>
              <a:rPr lang="ja-JP" altLang="en-US" sz="3200" b="1" dirty="0">
                <a:solidFill>
                  <a:schemeClr val="tx1"/>
                </a:solidFill>
                <a:latin typeface="+mn-ea"/>
              </a:rPr>
              <a:t>）にキャッシュして、検索・表示を高速化。</a:t>
            </a:r>
          </a:p>
          <a:p>
            <a:pPr>
              <a:buNone/>
            </a:pPr>
            <a:r>
              <a:rPr lang="en-US" altLang="ja-JP" sz="3200" b="1" dirty="0">
                <a:solidFill>
                  <a:schemeClr val="tx1"/>
                </a:solidFill>
                <a:latin typeface="+mn-ea"/>
              </a:rPr>
              <a:t>- </a:t>
            </a:r>
            <a:r>
              <a:rPr lang="ja-JP" altLang="en-US" sz="3200" b="1" dirty="0">
                <a:solidFill>
                  <a:schemeClr val="tx1"/>
                </a:solidFill>
                <a:latin typeface="+mn-ea"/>
              </a:rPr>
              <a:t>インストールを簡素化するウィザードと短いチュートリアルで、導入ハードルを下げる。</a:t>
            </a:r>
            <a:endParaRPr lang="ja-JP" altLang="en-US" sz="3200" dirty="0">
              <a:solidFill>
                <a:schemeClr val="tx1"/>
              </a:solidFill>
              <a:latin typeface="+mn-ea"/>
            </a:endParaRPr>
          </a:p>
        </p:txBody>
      </p:sp>
      <p:pic>
        <p:nvPicPr>
          <p:cNvPr id="7" name="図 6">
            <a:extLst>
              <a:ext uri="{FF2B5EF4-FFF2-40B4-BE49-F238E27FC236}">
                <a16:creationId xmlns:a16="http://schemas.microsoft.com/office/drawing/2014/main" id="{14C91797-0854-6263-2A3B-E7A39064F250}"/>
              </a:ext>
            </a:extLst>
          </p:cNvPr>
          <p:cNvPicPr>
            <a:picLocks noChangeAspect="1"/>
          </p:cNvPicPr>
          <p:nvPr/>
        </p:nvPicPr>
        <p:blipFill>
          <a:blip r:embed="rId6"/>
          <a:stretch>
            <a:fillRect/>
          </a:stretch>
        </p:blipFill>
        <p:spPr>
          <a:xfrm>
            <a:off x="1837170" y="5255237"/>
            <a:ext cx="4739955" cy="3814649"/>
          </a:xfrm>
          <a:prstGeom prst="rect">
            <a:avLst/>
          </a:prstGeom>
        </p:spPr>
      </p:pic>
      <p:pic>
        <p:nvPicPr>
          <p:cNvPr id="9" name="図 8">
            <a:extLst>
              <a:ext uri="{FF2B5EF4-FFF2-40B4-BE49-F238E27FC236}">
                <a16:creationId xmlns:a16="http://schemas.microsoft.com/office/drawing/2014/main" id="{E570ED31-F0C9-8FFA-8BCE-75BAF39A086E}"/>
              </a:ext>
            </a:extLst>
          </p:cNvPr>
          <p:cNvPicPr>
            <a:picLocks noChangeAspect="1"/>
          </p:cNvPicPr>
          <p:nvPr/>
        </p:nvPicPr>
        <p:blipFill>
          <a:blip r:embed="rId7"/>
          <a:stretch>
            <a:fillRect/>
          </a:stretch>
        </p:blipFill>
        <p:spPr>
          <a:xfrm>
            <a:off x="8009615" y="4370599"/>
            <a:ext cx="5083461" cy="3346075"/>
          </a:xfrm>
          <a:prstGeom prst="rect">
            <a:avLst/>
          </a:prstGeom>
        </p:spPr>
      </p:pic>
      <p:sp>
        <p:nvSpPr>
          <p:cNvPr id="10" name="吹き出し: 角を丸めた四角形 9">
            <a:extLst>
              <a:ext uri="{FF2B5EF4-FFF2-40B4-BE49-F238E27FC236}">
                <a16:creationId xmlns:a16="http://schemas.microsoft.com/office/drawing/2014/main" id="{F6A2348A-F609-D945-598D-E3BB1967A96F}"/>
              </a:ext>
            </a:extLst>
          </p:cNvPr>
          <p:cNvSpPr/>
          <p:nvPr/>
        </p:nvSpPr>
        <p:spPr>
          <a:xfrm>
            <a:off x="7706716" y="4139516"/>
            <a:ext cx="5883215" cy="3814649"/>
          </a:xfrm>
          <a:prstGeom prst="wedgeRoundRectCallout">
            <a:avLst>
              <a:gd name="adj1" fmla="val -133150"/>
              <a:gd name="adj2" fmla="val 57073"/>
              <a:gd name="adj3" fmla="val 16667"/>
            </a:avLst>
          </a:prstGeom>
          <a:noFill/>
          <a:ln w="444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A4539052-5209-3BE9-65B8-9FF99B9D73CF}"/>
              </a:ext>
            </a:extLst>
          </p:cNvPr>
          <p:cNvPicPr>
            <a:picLocks noChangeAspect="1"/>
          </p:cNvPicPr>
          <p:nvPr/>
        </p:nvPicPr>
        <p:blipFill>
          <a:blip r:embed="rId8"/>
          <a:stretch>
            <a:fillRect/>
          </a:stretch>
        </p:blipFill>
        <p:spPr>
          <a:xfrm>
            <a:off x="7051692" y="8329288"/>
            <a:ext cx="10368367" cy="1481196"/>
          </a:xfrm>
          <a:prstGeom prst="rect">
            <a:avLst/>
          </a:prstGeom>
        </p:spPr>
      </p:pic>
    </p:spTree>
    <p:extLst>
      <p:ext uri="{BB962C8B-B14F-4D97-AF65-F5344CB8AC3E}">
        <p14:creationId xmlns:p14="http://schemas.microsoft.com/office/powerpoint/2010/main" val="2586743134"/>
      </p:ext>
    </p:extLst>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301</TotalTime>
  <Words>527</Words>
  <Application>Microsoft Office PowerPoint</Application>
  <PresentationFormat>ユーザー設定</PresentationFormat>
  <Paragraphs>62</Paragraphs>
  <Slides>12</Slides>
  <Notes>12</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Calibri</vt:lpstr>
      <vt:lpstr>Arial</vt:lpstr>
      <vt:lpstr>Noto Sans JP</vt:lpstr>
      <vt:lpstr>ＭＳ Ｐゴシック</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山本竜三</dc:creator>
  <cp:lastModifiedBy>竜三 山本</cp:lastModifiedBy>
  <cp:revision>19</cp:revision>
  <dcterms:created xsi:type="dcterms:W3CDTF">2006-08-16T00:00:00Z</dcterms:created>
  <dcterms:modified xsi:type="dcterms:W3CDTF">2025-08-24T01:21:45Z</dcterms:modified>
</cp:coreProperties>
</file>